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7" r:id="rId1"/>
  </p:sldMasterIdLst>
  <p:notesMasterIdLst>
    <p:notesMasterId r:id="rId25"/>
  </p:notesMasterIdLst>
  <p:handoutMasterIdLst>
    <p:handoutMasterId r:id="rId26"/>
  </p:handoutMasterIdLst>
  <p:sldIdLst>
    <p:sldId id="666" r:id="rId2"/>
    <p:sldId id="694" r:id="rId3"/>
    <p:sldId id="673" r:id="rId4"/>
    <p:sldId id="700" r:id="rId5"/>
    <p:sldId id="701" r:id="rId6"/>
    <p:sldId id="707" r:id="rId7"/>
    <p:sldId id="716" r:id="rId8"/>
    <p:sldId id="708" r:id="rId9"/>
    <p:sldId id="710" r:id="rId10"/>
    <p:sldId id="712" r:id="rId11"/>
    <p:sldId id="695" r:id="rId12"/>
    <p:sldId id="696" r:id="rId13"/>
    <p:sldId id="684" r:id="rId14"/>
    <p:sldId id="693" r:id="rId15"/>
    <p:sldId id="703" r:id="rId16"/>
    <p:sldId id="704" r:id="rId17"/>
    <p:sldId id="706" r:id="rId18"/>
    <p:sldId id="705" r:id="rId19"/>
    <p:sldId id="699" r:id="rId20"/>
    <p:sldId id="715" r:id="rId21"/>
    <p:sldId id="697" r:id="rId22"/>
    <p:sldId id="698" r:id="rId23"/>
    <p:sldId id="692" r:id="rId24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12" userDrawn="1">
          <p15:clr>
            <a:srgbClr val="A4A3A4"/>
          </p15:clr>
        </p15:guide>
        <p15:guide id="2" pos="14830" userDrawn="1">
          <p15:clr>
            <a:srgbClr val="A4A3A4"/>
          </p15:clr>
        </p15:guide>
        <p15:guide id="3" pos="526" userDrawn="1">
          <p15:clr>
            <a:srgbClr val="A4A3A4"/>
          </p15:clr>
        </p15:guide>
        <p15:guide id="5" orient="horz" pos="528" userDrawn="1">
          <p15:clr>
            <a:srgbClr val="A4A3A4"/>
          </p15:clr>
        </p15:guide>
        <p15:guide id="41" pos="7678" userDrawn="1">
          <p15:clr>
            <a:srgbClr val="A4A3A4"/>
          </p15:clr>
        </p15:guide>
        <p15:guide id="46" orient="horz" pos="4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616161"/>
    <a:srgbClr val="CAC1AC"/>
    <a:srgbClr val="222B45"/>
    <a:srgbClr val="09025E"/>
    <a:srgbClr val="04078E"/>
    <a:srgbClr val="384558"/>
    <a:srgbClr val="0E80C9"/>
    <a:srgbClr val="06919A"/>
    <a:srgbClr val="54AEC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65257" autoAdjust="0"/>
  </p:normalViewPr>
  <p:slideViewPr>
    <p:cSldViewPr snapToGrid="0" snapToObjects="1">
      <p:cViewPr varScale="1">
        <p:scale>
          <a:sx n="19" d="100"/>
          <a:sy n="19" d="100"/>
        </p:scale>
        <p:origin x="904" y="56"/>
      </p:cViewPr>
      <p:guideLst>
        <p:guide orient="horz" pos="8112"/>
        <p:guide pos="14830"/>
        <p:guide pos="526"/>
        <p:guide orient="horz" pos="528"/>
        <p:guide pos="7678"/>
        <p:guide orient="horz" pos="43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B65380B-CBF4-489E-8C13-B40791E62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CFE30E-65A7-4F90-9461-C65F337FF2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CF9D3-75A9-4FD8-8281-1A0B0C13BFFC}" type="datetime1">
              <a:rPr lang="en-US" altLang="ko-KR" smtClean="0"/>
              <a:t>6/24/2020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52EDED-CBED-4D53-AAE6-605B74CEFD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F8D7AD-A231-4424-BD6F-BC0F3F9DAA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357A3-7AFF-45AA-A8CF-78DE3A0315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79106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15EADFE2-F694-47C4-96F6-50AC774E2F84}" type="datetime1">
              <a:rPr lang="en-US" altLang="ko-KR" smtClean="0"/>
              <a:t>6/24/2020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EB8DB1-2BFC-423C-927C-FA96F2B3174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13ECFB-1B5E-40ED-B943-535895B77948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34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10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EEAB6-2625-4B30-A7D7-FB4E850A47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FCFA56-DAEA-41BA-BC13-2543225C4387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17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11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EEAB6-2625-4B30-A7D7-FB4E850A47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FCFA56-DAEA-41BA-BC13-2543225C4387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29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12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EEAB6-2625-4B30-A7D7-FB4E850A47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FCFA56-DAEA-41BA-BC13-2543225C4387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988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안드로이드 스튜디오를 이용하여 앱으로 구현했다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안드로이드가 보안 상의 문제로 데이터베이스 드라이버를 제공하지 않기 때문에 자체적인 웹서버를 구현했다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MySQL </a:t>
            </a:r>
            <a:r>
              <a:rPr lang="ko-KR" altLang="en-US" dirty="0"/>
              <a:t>서버 안의 데이터베이스에 테이블을 만들고 데이터베이스에 접속하기 위한 </a:t>
            </a:r>
            <a:r>
              <a:rPr lang="en-US" altLang="ko-KR" dirty="0"/>
              <a:t>php</a:t>
            </a:r>
            <a:r>
              <a:rPr lang="ko-KR" altLang="en-US" dirty="0"/>
              <a:t>형식의 웹 서버 프로그램 파일을 만들었다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13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ECDE94-FC2A-4EE7-858E-14C6EDF55D4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5EF6691-60FF-42C5-B49E-DEF11B950D41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771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14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EEAB6-2625-4B30-A7D7-FB4E850A47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FCFA56-DAEA-41BA-BC13-2543225C4387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585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개발환경에 대한 형상관리는 안드로이드 스튜디오 </a:t>
            </a:r>
            <a:r>
              <a:rPr lang="en-US" altLang="ko-KR" dirty="0"/>
              <a:t>4.0</a:t>
            </a:r>
          </a:p>
          <a:p>
            <a:r>
              <a:rPr lang="ko-KR" altLang="en-US" dirty="0"/>
              <a:t>안드로이드 </a:t>
            </a:r>
            <a:r>
              <a:rPr lang="en-US" altLang="ko-KR" dirty="0"/>
              <a:t>10</a:t>
            </a:r>
            <a:r>
              <a:rPr lang="ko-KR" altLang="en-US" dirty="0"/>
              <a:t>에 맞춰서 작업했습니다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Subversion</a:t>
            </a:r>
            <a:r>
              <a:rPr lang="ko-KR" altLang="en-US" dirty="0"/>
              <a:t>을 통해 프로그램의 </a:t>
            </a:r>
            <a:r>
              <a:rPr lang="en-US" altLang="ko-KR" dirty="0"/>
              <a:t>Version management</a:t>
            </a:r>
            <a:r>
              <a:rPr lang="ko-KR" altLang="en-US" dirty="0"/>
              <a:t>를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en-US" altLang="ko-KR" dirty="0" err="1"/>
              <a:t>VisualSVN</a:t>
            </a:r>
            <a:r>
              <a:rPr lang="en-US" altLang="ko-KR" dirty="0"/>
              <a:t> server</a:t>
            </a:r>
            <a:r>
              <a:rPr lang="ko-KR" altLang="en-US" dirty="0"/>
              <a:t>라는 프로그램을 이용해 </a:t>
            </a:r>
            <a:r>
              <a:rPr lang="en-US" altLang="ko-KR" dirty="0"/>
              <a:t>SVN server</a:t>
            </a:r>
            <a:r>
              <a:rPr lang="ko-KR" altLang="en-US" dirty="0"/>
              <a:t>를 구축했고</a:t>
            </a:r>
          </a:p>
          <a:p>
            <a:r>
              <a:rPr lang="ko-KR" altLang="en-US" dirty="0"/>
              <a:t>거기에 </a:t>
            </a:r>
            <a:r>
              <a:rPr lang="en-US" altLang="ko-KR" dirty="0"/>
              <a:t>SVN Data</a:t>
            </a:r>
            <a:r>
              <a:rPr lang="ko-KR" altLang="en-US" dirty="0"/>
              <a:t>를 저장했습니다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프로그램들은 </a:t>
            </a:r>
            <a:r>
              <a:rPr lang="en-US" altLang="ko-KR" dirty="0" err="1"/>
              <a:t>codeline</a:t>
            </a:r>
            <a:r>
              <a:rPr lang="ko-KR" altLang="en-US" dirty="0"/>
              <a:t>과 </a:t>
            </a:r>
            <a:r>
              <a:rPr lang="en-US" altLang="ko-KR" dirty="0"/>
              <a:t>baseline</a:t>
            </a:r>
            <a:r>
              <a:rPr lang="ko-KR" altLang="en-US" dirty="0"/>
              <a:t>의 변화를 두번째</a:t>
            </a:r>
          </a:p>
          <a:p>
            <a:r>
              <a:rPr lang="ko-KR" altLang="en-US" dirty="0"/>
              <a:t>그림과 같이 표시해주었기 때문에 코드들의 변화를 각자 수정했습니다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버전 관리는 </a:t>
            </a:r>
            <a:r>
              <a:rPr lang="en-US" altLang="ko-KR" dirty="0"/>
              <a:t>Centralized Version Control</a:t>
            </a:r>
            <a:r>
              <a:rPr lang="ko-KR" altLang="en-US" dirty="0"/>
              <a:t>을 이용해 일부분의 변화는 </a:t>
            </a:r>
          </a:p>
          <a:p>
            <a:r>
              <a:rPr lang="ko-KR" altLang="en-US" dirty="0"/>
              <a:t>서로 업데이트 해주었고 프로그램의 큰 변화가 있었을 땐 혼동을 방지하기 위해</a:t>
            </a:r>
          </a:p>
          <a:p>
            <a:r>
              <a:rPr lang="ko-KR" altLang="en-US" dirty="0"/>
              <a:t>한명이 </a:t>
            </a:r>
            <a:r>
              <a:rPr lang="en-US" altLang="ko-KR" dirty="0"/>
              <a:t>Server</a:t>
            </a:r>
            <a:r>
              <a:rPr lang="ko-KR" altLang="en-US" dirty="0"/>
              <a:t>에 서로가 올린 코드들을 종합하여 확인하고 수정했습니다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15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EEAB6-2625-4B30-A7D7-FB4E850A47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FCFA56-DAEA-41BA-BC13-2543225C4387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15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 err="1"/>
              <a:t>Stroage</a:t>
            </a:r>
            <a:r>
              <a:rPr lang="en-US" altLang="ko-KR" dirty="0"/>
              <a:t> Management </a:t>
            </a:r>
            <a:r>
              <a:rPr lang="ko-KR" altLang="en-US" dirty="0"/>
              <a:t>같은 경우는 </a:t>
            </a:r>
            <a:r>
              <a:rPr lang="en-US" altLang="ko-KR" dirty="0" err="1"/>
              <a:t>VisualSVN</a:t>
            </a:r>
            <a:r>
              <a:rPr lang="en-US" altLang="ko-KR" dirty="0"/>
              <a:t> server</a:t>
            </a:r>
            <a:r>
              <a:rPr lang="ko-KR" altLang="en-US" dirty="0"/>
              <a:t>를</a:t>
            </a:r>
          </a:p>
          <a:p>
            <a:r>
              <a:rPr lang="ko-KR" altLang="en-US" dirty="0"/>
              <a:t>이용해 수정시간을 확인하며 서로 놓친 부분</a:t>
            </a:r>
            <a:r>
              <a:rPr lang="en-US" altLang="ko-KR" dirty="0"/>
              <a:t>, </a:t>
            </a:r>
            <a:r>
              <a:rPr lang="ko-KR" altLang="en-US" dirty="0"/>
              <a:t>혹은 겹친 부분이</a:t>
            </a:r>
          </a:p>
          <a:p>
            <a:r>
              <a:rPr lang="ko-KR" altLang="en-US" dirty="0"/>
              <a:t>있는지 확인해가며 작업했습니다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16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EEAB6-2625-4B30-A7D7-FB4E850A47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FCFA56-DAEA-41BA-BC13-2543225C4387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11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유닛 테스트는 안드로이드 스튜디오에 내장되어 있는 </a:t>
            </a:r>
            <a:r>
              <a:rPr lang="en-US" altLang="ko-KR" dirty="0" err="1"/>
              <a:t>junit</a:t>
            </a:r>
            <a:r>
              <a:rPr lang="ko-KR" altLang="en-US" dirty="0"/>
              <a:t>을 이용하였으며</a:t>
            </a:r>
          </a:p>
          <a:p>
            <a:r>
              <a:rPr lang="ko-KR" altLang="en-US" dirty="0"/>
              <a:t>각 함수에 대한 </a:t>
            </a:r>
            <a:r>
              <a:rPr lang="en-US" altLang="ko-KR" dirty="0"/>
              <a:t>test</a:t>
            </a:r>
            <a:r>
              <a:rPr lang="ko-KR" altLang="en-US" dirty="0"/>
              <a:t>코드를 작성한 다음</a:t>
            </a:r>
            <a:r>
              <a:rPr lang="en-US" altLang="ko-KR" dirty="0"/>
              <a:t>, </a:t>
            </a:r>
            <a:r>
              <a:rPr lang="ko-KR" altLang="en-US" dirty="0"/>
              <a:t>결과를 확인</a:t>
            </a:r>
            <a:r>
              <a:rPr lang="en-US" altLang="ko-KR" dirty="0"/>
              <a:t>, </a:t>
            </a:r>
            <a:r>
              <a:rPr lang="ko-KR" altLang="en-US" dirty="0"/>
              <a:t>수정했습니다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17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EEAB6-2625-4B30-A7D7-FB4E850A47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FCFA56-DAEA-41BA-BC13-2543225C4387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68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Test case </a:t>
            </a:r>
            <a:r>
              <a:rPr lang="en-US" altLang="ko-KR" dirty="0" err="1"/>
              <a:t>Genration</a:t>
            </a:r>
            <a:r>
              <a:rPr lang="ko-KR" altLang="en-US" dirty="0"/>
              <a:t>을 위해 </a:t>
            </a:r>
            <a:r>
              <a:rPr lang="en-US" altLang="ko-KR" dirty="0"/>
              <a:t>Android </a:t>
            </a:r>
            <a:r>
              <a:rPr lang="en-US" altLang="ko-KR" dirty="0" err="1"/>
              <a:t>Studiod</a:t>
            </a:r>
            <a:r>
              <a:rPr lang="ko-KR" altLang="en-US" dirty="0"/>
              <a:t>에 내장되어 있는</a:t>
            </a:r>
          </a:p>
          <a:p>
            <a:r>
              <a:rPr lang="en-US" altLang="ko-KR" dirty="0"/>
              <a:t>Espresso </a:t>
            </a:r>
            <a:r>
              <a:rPr lang="ko-KR" altLang="en-US" dirty="0"/>
              <a:t>라는 기능을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특정 상황 예를 들어 </a:t>
            </a:r>
            <a:r>
              <a:rPr lang="en-US" altLang="ko-KR" dirty="0"/>
              <a:t>1. </a:t>
            </a:r>
            <a:r>
              <a:rPr lang="ko-KR" altLang="en-US" dirty="0"/>
              <a:t>로그인 </a:t>
            </a:r>
            <a:r>
              <a:rPr lang="en-US" altLang="ko-KR" dirty="0"/>
              <a:t>– 2. </a:t>
            </a:r>
            <a:r>
              <a:rPr lang="ko-KR" altLang="en-US" dirty="0"/>
              <a:t>회원가입 </a:t>
            </a:r>
            <a:r>
              <a:rPr lang="en-US" altLang="ko-KR" dirty="0"/>
              <a:t>– 3. </a:t>
            </a: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</a:p>
          <a:p>
            <a:r>
              <a:rPr lang="en-US" altLang="ko-KR" dirty="0"/>
              <a:t>4. (</a:t>
            </a:r>
            <a:r>
              <a:rPr lang="ko-KR" altLang="en-US" dirty="0"/>
              <a:t>유저입장</a:t>
            </a:r>
            <a:r>
              <a:rPr lang="en-US" altLang="ko-KR" dirty="0"/>
              <a:t>)</a:t>
            </a:r>
            <a:r>
              <a:rPr lang="ko-KR" altLang="en-US" dirty="0"/>
              <a:t>도서 검색 </a:t>
            </a:r>
            <a:r>
              <a:rPr lang="en-US" altLang="ko-KR" dirty="0"/>
              <a:t>– 5. </a:t>
            </a:r>
            <a:r>
              <a:rPr lang="ko-KR" altLang="en-US" dirty="0"/>
              <a:t>도서 대출 등의 상황을 구성하여 </a:t>
            </a:r>
            <a:r>
              <a:rPr lang="en-US" altLang="ko-KR" dirty="0"/>
              <a:t>Testing </a:t>
            </a:r>
            <a:r>
              <a:rPr lang="ko-KR" altLang="en-US" dirty="0"/>
              <a:t>할 수 있었는데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프로그램을 구현하며 </a:t>
            </a:r>
            <a:r>
              <a:rPr lang="en-US" altLang="ko-KR" dirty="0"/>
              <a:t>Activity</a:t>
            </a:r>
            <a:r>
              <a:rPr lang="ko-KR" altLang="en-US" dirty="0"/>
              <a:t>를 추가할 때마다 </a:t>
            </a:r>
            <a:r>
              <a:rPr lang="en-US" altLang="ko-KR" dirty="0"/>
              <a:t>Espresso</a:t>
            </a:r>
            <a:r>
              <a:rPr lang="ko-KR" altLang="en-US" dirty="0"/>
              <a:t>를</a:t>
            </a:r>
          </a:p>
          <a:p>
            <a:r>
              <a:rPr lang="ko-KR" altLang="en-US" dirty="0"/>
              <a:t>통해 어느 기능에 문제가 있는지 확인함과 동시에 코드의</a:t>
            </a:r>
          </a:p>
          <a:p>
            <a:r>
              <a:rPr lang="en-US" altLang="ko-KR" dirty="0"/>
              <a:t>Algorithm</a:t>
            </a:r>
            <a:r>
              <a:rPr lang="ko-KR" altLang="en-US" dirty="0"/>
              <a:t>과 우리가 놓친 부분이 있는지</a:t>
            </a:r>
            <a:r>
              <a:rPr lang="en-US" altLang="ko-KR" dirty="0"/>
              <a:t>, </a:t>
            </a:r>
            <a:r>
              <a:rPr lang="ko-KR" altLang="en-US" dirty="0"/>
              <a:t>만약 문제가 있었다면</a:t>
            </a:r>
          </a:p>
          <a:p>
            <a:r>
              <a:rPr lang="ko-KR" altLang="en-US" dirty="0"/>
              <a:t>그 부분을 수정하고 다시 반복해서 </a:t>
            </a:r>
            <a:r>
              <a:rPr lang="en-US" altLang="ko-KR" dirty="0"/>
              <a:t>Testing</a:t>
            </a:r>
            <a:r>
              <a:rPr lang="ko-KR" altLang="en-US" dirty="0"/>
              <a:t>을 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번 사진처럼 코드를 직접 입력할 수 도 있고</a:t>
            </a:r>
            <a:r>
              <a:rPr lang="en-US" altLang="ko-KR" dirty="0"/>
              <a:t>, </a:t>
            </a:r>
            <a:r>
              <a:rPr lang="ko-KR" altLang="en-US" dirty="0"/>
              <a:t>코드를 직접 입력하지 않아도</a:t>
            </a:r>
          </a:p>
          <a:p>
            <a:r>
              <a:rPr lang="en-US" altLang="ko-KR" dirty="0"/>
              <a:t>UI</a:t>
            </a:r>
            <a:r>
              <a:rPr lang="ko-KR" altLang="en-US" dirty="0"/>
              <a:t>를 통해 내가 선택한 것을 자동으로 실행 후 결과를 알려주었기 때문에</a:t>
            </a:r>
          </a:p>
          <a:p>
            <a:r>
              <a:rPr lang="en-US" altLang="ko-KR" dirty="0"/>
              <a:t>Unit test</a:t>
            </a:r>
            <a:r>
              <a:rPr lang="ko-KR" altLang="en-US" dirty="0"/>
              <a:t>보다 편리하게 이용할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18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EEAB6-2625-4B30-A7D7-FB4E850A47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FCFA56-DAEA-41BA-BC13-2543225C4387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11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특정 </a:t>
            </a:r>
            <a:r>
              <a:rPr lang="en-US" altLang="ko-KR" dirty="0"/>
              <a:t>function </a:t>
            </a:r>
            <a:r>
              <a:rPr lang="ko-KR" altLang="en-US" dirty="0"/>
              <a:t>혹은 </a:t>
            </a:r>
            <a:r>
              <a:rPr lang="en-US" altLang="ko-KR" dirty="0"/>
              <a:t>activity</a:t>
            </a:r>
            <a:r>
              <a:rPr lang="ko-KR" altLang="en-US" dirty="0"/>
              <a:t>에 오류가 있으면 이런 식으로 알려주는데</a:t>
            </a:r>
          </a:p>
          <a:p>
            <a:r>
              <a:rPr lang="ko-KR" altLang="en-US" dirty="0"/>
              <a:t>이것을 통해 오류를 줄여 나갔다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19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EEAB6-2625-4B30-A7D7-FB4E850A47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FCFA56-DAEA-41BA-BC13-2543225C4387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856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3ACDE1-716F-4E0E-8336-4FEE006B96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8A2E01-2D64-438A-B470-E9266ADDC69A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670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 커버리지는 안드로이드 스튜디오에 내장되어 있는 도구인</a:t>
            </a:r>
          </a:p>
          <a:p>
            <a:r>
              <a:rPr lang="en-US" altLang="ko-KR" dirty="0" err="1"/>
              <a:t>JaCoCo</a:t>
            </a:r>
            <a:r>
              <a:rPr lang="ko-KR" altLang="en-US" dirty="0"/>
              <a:t>를 사용하였다</a:t>
            </a:r>
            <a:r>
              <a:rPr lang="en-US" altLang="ko-KR" dirty="0"/>
              <a:t>. </a:t>
            </a:r>
            <a:r>
              <a:rPr lang="ko-KR" altLang="en-US" dirty="0"/>
              <a:t>비록 시도 했을 때 오류가 나왔지만 이것으로</a:t>
            </a:r>
          </a:p>
          <a:p>
            <a:r>
              <a:rPr lang="ko-KR" altLang="en-US" dirty="0"/>
              <a:t>테스트가 얼마나 진척되었는지 다시 살펴볼 수 있었습니다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20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EEAB6-2625-4B30-A7D7-FB4E850A47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FCFA56-DAEA-41BA-BC13-2543225C4387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73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Performance Testing</a:t>
            </a:r>
            <a:r>
              <a:rPr lang="ko-KR" altLang="en-US" dirty="0"/>
              <a:t>에선 </a:t>
            </a:r>
            <a:r>
              <a:rPr lang="en-US" altLang="ko-KR" dirty="0" err="1"/>
              <a:t>Jmeter</a:t>
            </a:r>
            <a:r>
              <a:rPr lang="ko-KR" altLang="en-US" dirty="0"/>
              <a:t>라는 프로그램을 이용했습니다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실행 했을 때 </a:t>
            </a:r>
            <a:r>
              <a:rPr lang="en-US" altLang="ko-KR" dirty="0"/>
              <a:t>Traffic</a:t>
            </a:r>
            <a:r>
              <a:rPr lang="ko-KR" altLang="en-US" dirty="0"/>
              <a:t>이 몰릴 수 있는 몇몇 상황을 실험했습니다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 </a:t>
            </a:r>
            <a:r>
              <a:rPr lang="en-US" altLang="ko-KR" dirty="0"/>
              <a:t>5000</a:t>
            </a:r>
            <a:r>
              <a:rPr lang="ko-KR" altLang="en-US" dirty="0"/>
              <a:t>명의 관리자들이 동시에 앱에 접근해서 도서를 추가 </a:t>
            </a:r>
            <a:r>
              <a:rPr lang="en-US" altLang="ko-KR" dirty="0"/>
              <a:t>/ </a:t>
            </a:r>
            <a:r>
              <a:rPr lang="ko-KR" altLang="en-US" dirty="0"/>
              <a:t>삭제하는</a:t>
            </a:r>
          </a:p>
          <a:p>
            <a:r>
              <a:rPr lang="ko-KR" altLang="en-US" dirty="0"/>
              <a:t>기능을 실행했을 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두번째로 </a:t>
            </a:r>
            <a:r>
              <a:rPr lang="en-US" altLang="ko-KR" dirty="0"/>
              <a:t>5000</a:t>
            </a:r>
            <a:r>
              <a:rPr lang="ko-KR" altLang="en-US" dirty="0"/>
              <a:t>명과 </a:t>
            </a:r>
            <a:r>
              <a:rPr lang="en-US" altLang="ko-KR" dirty="0"/>
              <a:t>10000</a:t>
            </a:r>
            <a:r>
              <a:rPr lang="ko-KR" altLang="en-US" dirty="0"/>
              <a:t>명의 회원 </a:t>
            </a:r>
            <a:r>
              <a:rPr lang="en-US" altLang="ko-KR" dirty="0"/>
              <a:t>/ </a:t>
            </a:r>
            <a:r>
              <a:rPr lang="ko-KR" altLang="en-US" dirty="0"/>
              <a:t>관리자가 동시에 로그인을 시도할 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Throughput</a:t>
            </a:r>
            <a:r>
              <a:rPr lang="ko-KR" altLang="en-US" dirty="0"/>
              <a:t>을 보시면 이용자가 늘어날 수록 시간이 더 늘어나는 것 을 보실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Error</a:t>
            </a:r>
            <a:r>
              <a:rPr lang="ko-KR" altLang="en-US" dirty="0"/>
              <a:t>는 </a:t>
            </a:r>
            <a:r>
              <a:rPr lang="en-US" altLang="ko-KR" dirty="0"/>
              <a:t>0%</a:t>
            </a:r>
            <a:r>
              <a:rPr lang="ko-KR" altLang="en-US" dirty="0"/>
              <a:t>로 프로그램을 이용하는 것에는 문제가 없었습니다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21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EEAB6-2625-4B30-A7D7-FB4E850A47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FCFA56-DAEA-41BA-BC13-2543225C4387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85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세번째로 </a:t>
            </a:r>
            <a:r>
              <a:rPr lang="en-US" altLang="ko-KR" dirty="0"/>
              <a:t>10000</a:t>
            </a:r>
            <a:r>
              <a:rPr lang="ko-KR" altLang="en-US" dirty="0"/>
              <a:t>명이 회원가입을 할 때의 프로그램 반응시간 그래프입니다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직후엔 시간이 걸리지만 그후엔 점차 줄어들어 서버를 안정적으로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몇가지 상황설정과 실험을 통해서 프로그램이 많은 사람들의 동시적인 사용에도</a:t>
            </a:r>
          </a:p>
          <a:p>
            <a:r>
              <a:rPr lang="ko-KR" altLang="en-US" dirty="0"/>
              <a:t>안정적으로 작동한다는 것을 확인하였습니다</a:t>
            </a:r>
            <a:r>
              <a:rPr lang="en-US" altLang="ko-KR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22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EEAB6-2625-4B30-A7D7-FB4E850A47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FCFA56-DAEA-41BA-BC13-2543225C4387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510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23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3ACDE1-716F-4E0E-8336-4FEE006B96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8A2E01-2D64-438A-B470-E9266ADDC69A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43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EEAB6-2625-4B30-A7D7-FB4E850A47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FCFA56-DAEA-41BA-BC13-2543225C4387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935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EEAB6-2625-4B30-A7D7-FB4E850A47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FCFA56-DAEA-41BA-BC13-2543225C4387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11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EEAB6-2625-4B30-A7D7-FB4E850A47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FCFA56-DAEA-41BA-BC13-2543225C4387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1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6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EEAB6-2625-4B30-A7D7-FB4E850A47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FCFA56-DAEA-41BA-BC13-2543225C4387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13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7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EEAB6-2625-4B30-A7D7-FB4E850A47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FCFA56-DAEA-41BA-BC13-2543225C4387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018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8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EEAB6-2625-4B30-A7D7-FB4E850A47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FCFA56-DAEA-41BA-BC13-2543225C4387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8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9</a:t>
            </a:fld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EEAB6-2625-4B30-A7D7-FB4E850A47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CFCFA56-DAEA-41BA-BC13-2543225C4387}" type="datetime1">
              <a:rPr lang="en-US" altLang="ko-KR" smtClean="0"/>
              <a:t>6/24/2020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67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43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97C900C-6312-654C-AE50-0B48807C27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5188688"/>
            <a:ext cx="23298911" cy="797867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5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97C900C-6312-654C-AE50-0B48807C27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07859" y="3747556"/>
            <a:ext cx="3475330" cy="616007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57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97C900C-6312-654C-AE50-0B48807C27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776590" y="3286055"/>
            <a:ext cx="5350567" cy="710350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50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97C900C-6312-654C-AE50-0B48807C27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873178" y="4389406"/>
            <a:ext cx="7538899" cy="474189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1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25B69-FE5A-491B-AE70-4CA4727E99C1}" type="datetime1">
              <a:rPr lang="ko-KR" altLang="en-US" smtClean="0"/>
              <a:t>2020-06-24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3AD81-3AD4-9C46-856E-C08CF1183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8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101" r:id="rId2"/>
    <p:sldLayoutId id="2147484102" r:id="rId3"/>
    <p:sldLayoutId id="2147484103" r:id="rId4"/>
    <p:sldLayoutId id="2147484104" r:id="rId5"/>
  </p:sldLayoutIdLst>
  <p:hf sldNum="0" hdr="0" ftr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3.png"/><Relationship Id="rId4" Type="http://schemas.openxmlformats.org/officeDocument/2006/relationships/video" Target="../media/media2.mp4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C7C353-3C86-7F45-A449-3B5E1BF159D8}"/>
              </a:ext>
            </a:extLst>
          </p:cNvPr>
          <p:cNvSpPr/>
          <p:nvPr/>
        </p:nvSpPr>
        <p:spPr>
          <a:xfrm>
            <a:off x="539369" y="530352"/>
            <a:ext cx="23298912" cy="12655296"/>
          </a:xfrm>
          <a:prstGeom prst="rect">
            <a:avLst/>
          </a:prstGeom>
          <a:solidFill>
            <a:srgbClr val="222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0B3D3-56C1-D04E-A5E3-75B695A5ECF7}"/>
              </a:ext>
            </a:extLst>
          </p:cNvPr>
          <p:cNvSpPr txBox="1"/>
          <p:nvPr/>
        </p:nvSpPr>
        <p:spPr>
          <a:xfrm>
            <a:off x="4693682" y="5562439"/>
            <a:ext cx="14599687" cy="3005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Library Program</a:t>
            </a:r>
          </a:p>
          <a:p>
            <a:pPr algn="ctr">
              <a:lnSpc>
                <a:spcPct val="200000"/>
              </a:lnSpc>
            </a:pPr>
            <a:r>
              <a:rPr lang="en-US" sz="60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Software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FB577F-7896-D043-8FD0-62A3531588F3}"/>
              </a:ext>
            </a:extLst>
          </p:cNvPr>
          <p:cNvSpPr/>
          <p:nvPr/>
        </p:nvSpPr>
        <p:spPr>
          <a:xfrm rot="5400000">
            <a:off x="10955574" y="2886771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E0AB39-84E2-4740-AB2D-28A0B1127BDF}"/>
              </a:ext>
            </a:extLst>
          </p:cNvPr>
          <p:cNvSpPr txBox="1"/>
          <p:nvPr/>
        </p:nvSpPr>
        <p:spPr>
          <a:xfrm>
            <a:off x="17570078" y="10411910"/>
            <a:ext cx="5010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(Team 7)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201636417 </a:t>
            </a:r>
            <a:r>
              <a:rPr lang="ko-KR" altLang="en-US" b="1" dirty="0" err="1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심우석</a:t>
            </a:r>
            <a:endParaRPr lang="en-US" altLang="ko-KR" b="1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r"/>
            <a:r>
              <a:rPr lang="en-US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201835461 </a:t>
            </a:r>
            <a:r>
              <a:rPr lang="ko-KR" altLang="en-US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박한음</a:t>
            </a:r>
            <a:endParaRPr lang="en-US" altLang="ko-KR" b="1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r"/>
            <a:r>
              <a:rPr lang="en-US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201835519 </a:t>
            </a:r>
            <a:r>
              <a:rPr lang="ko-KR" altLang="en-US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전수환</a:t>
            </a:r>
            <a:endParaRPr lang="en-US" b="1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288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5063A9DC-E473-4595-BAD8-51E71F21EC1F}"/>
              </a:ext>
            </a:extLst>
          </p:cNvPr>
          <p:cNvSpPr/>
          <p:nvPr/>
        </p:nvSpPr>
        <p:spPr>
          <a:xfrm>
            <a:off x="548640" y="430802"/>
            <a:ext cx="23298912" cy="12655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8AF5D-3654-074F-B2D0-483403C9A89A}"/>
              </a:ext>
            </a:extLst>
          </p:cNvPr>
          <p:cNvSpPr txBox="1"/>
          <p:nvPr/>
        </p:nvSpPr>
        <p:spPr>
          <a:xfrm>
            <a:off x="4262284" y="1276717"/>
            <a:ext cx="16135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System Modeling: </a:t>
            </a:r>
            <a:r>
              <a:rPr lang="en-US" sz="5400" dirty="0">
                <a:solidFill>
                  <a:schemeClr val="accent1"/>
                </a:solidFill>
                <a:latin typeface="Lato Black" panose="020F0502020204030203" pitchFamily="34" charset="0"/>
              </a:rPr>
              <a:t>State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E10BA-639E-8547-A317-1B616F496471}"/>
              </a:ext>
            </a:extLst>
          </p:cNvPr>
          <p:cNvSpPr/>
          <p:nvPr/>
        </p:nvSpPr>
        <p:spPr>
          <a:xfrm rot="5400000">
            <a:off x="-398128" y="1458832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161CCB-99AD-2F44-871B-DB69AF228150}"/>
              </a:ext>
            </a:extLst>
          </p:cNvPr>
          <p:cNvSpPr/>
          <p:nvPr/>
        </p:nvSpPr>
        <p:spPr>
          <a:xfrm>
            <a:off x="17080992" y="12984992"/>
            <a:ext cx="6766560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D1B2B-C99C-44AD-BC2C-EE919B81C3D6}"/>
              </a:ext>
            </a:extLst>
          </p:cNvPr>
          <p:cNvSpPr txBox="1"/>
          <p:nvPr/>
        </p:nvSpPr>
        <p:spPr>
          <a:xfrm>
            <a:off x="4674982" y="11072835"/>
            <a:ext cx="4204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2"/>
                </a:solidFill>
              </a:rPr>
              <a:t>User</a:t>
            </a:r>
            <a:endParaRPr lang="ko-KR" altLang="en-US" sz="5400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70153-CFC7-4E31-B925-4B944DD6DECF}"/>
              </a:ext>
            </a:extLst>
          </p:cNvPr>
          <p:cNvSpPr txBox="1"/>
          <p:nvPr/>
        </p:nvSpPr>
        <p:spPr>
          <a:xfrm>
            <a:off x="15635421" y="11184472"/>
            <a:ext cx="4204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2"/>
                </a:solidFill>
              </a:rPr>
              <a:t>Administrator</a:t>
            </a:r>
            <a:endParaRPr lang="ko-KR" altLang="en-US" sz="5400" b="1" dirty="0">
              <a:solidFill>
                <a:schemeClr val="tx2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515817-42EE-4021-BDA7-4DD04FAC31C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4" t="18694" r="37151" b="22418"/>
          <a:stretch/>
        </p:blipFill>
        <p:spPr bwMode="auto">
          <a:xfrm>
            <a:off x="1224274" y="3066420"/>
            <a:ext cx="11105570" cy="69974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5BAD0B-8BF7-45E5-9DED-6E0AED8A789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4" t="18049" r="52622" b="30589"/>
          <a:stretch/>
        </p:blipFill>
        <p:spPr bwMode="auto">
          <a:xfrm>
            <a:off x="12667662" y="3138294"/>
            <a:ext cx="10842072" cy="6979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59174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1C082-2175-824A-9415-81BA49314E3A}"/>
              </a:ext>
            </a:extLst>
          </p:cNvPr>
          <p:cNvSpPr/>
          <p:nvPr/>
        </p:nvSpPr>
        <p:spPr>
          <a:xfrm>
            <a:off x="548640" y="512064"/>
            <a:ext cx="23298912" cy="12655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8AF5D-3654-074F-B2D0-483403C9A89A}"/>
              </a:ext>
            </a:extLst>
          </p:cNvPr>
          <p:cNvSpPr txBox="1"/>
          <p:nvPr/>
        </p:nvSpPr>
        <p:spPr>
          <a:xfrm>
            <a:off x="4130536" y="1467018"/>
            <a:ext cx="16135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Architecture</a:t>
            </a:r>
            <a:r>
              <a:rPr lang="ko-KR" altLang="en-US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ko-KR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Design</a:t>
            </a:r>
            <a:endParaRPr lang="en-US" sz="6000" b="1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E10BA-639E-8547-A317-1B616F496471}"/>
              </a:ext>
            </a:extLst>
          </p:cNvPr>
          <p:cNvSpPr/>
          <p:nvPr/>
        </p:nvSpPr>
        <p:spPr>
          <a:xfrm rot="5400000">
            <a:off x="-398128" y="1458832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161CCB-99AD-2F44-871B-DB69AF228150}"/>
              </a:ext>
            </a:extLst>
          </p:cNvPr>
          <p:cNvSpPr/>
          <p:nvPr/>
        </p:nvSpPr>
        <p:spPr>
          <a:xfrm>
            <a:off x="17080992" y="12984992"/>
            <a:ext cx="6766560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E9331C-BCA9-4952-9DD6-513591BB6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158" y="2819399"/>
            <a:ext cx="12730244" cy="97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80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1C082-2175-824A-9415-81BA49314E3A}"/>
              </a:ext>
            </a:extLst>
          </p:cNvPr>
          <p:cNvSpPr/>
          <p:nvPr/>
        </p:nvSpPr>
        <p:spPr>
          <a:xfrm>
            <a:off x="548640" y="512064"/>
            <a:ext cx="23298912" cy="12655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8AF5D-3654-074F-B2D0-483403C9A89A}"/>
              </a:ext>
            </a:extLst>
          </p:cNvPr>
          <p:cNvSpPr txBox="1"/>
          <p:nvPr/>
        </p:nvSpPr>
        <p:spPr>
          <a:xfrm>
            <a:off x="4221720" y="1394641"/>
            <a:ext cx="16135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Architecture</a:t>
            </a:r>
            <a:r>
              <a:rPr lang="ko-KR" altLang="en-US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ko-KR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Design</a:t>
            </a:r>
            <a:endParaRPr lang="en-US" sz="6000" b="1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E10BA-639E-8547-A317-1B616F496471}"/>
              </a:ext>
            </a:extLst>
          </p:cNvPr>
          <p:cNvSpPr/>
          <p:nvPr/>
        </p:nvSpPr>
        <p:spPr>
          <a:xfrm rot="5400000">
            <a:off x="-398128" y="1458832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161CCB-99AD-2F44-871B-DB69AF228150}"/>
              </a:ext>
            </a:extLst>
          </p:cNvPr>
          <p:cNvSpPr/>
          <p:nvPr/>
        </p:nvSpPr>
        <p:spPr>
          <a:xfrm>
            <a:off x="17080992" y="12984992"/>
            <a:ext cx="6766560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E08330-9BC9-45A1-83B8-B1EFBDE149B3}"/>
              </a:ext>
            </a:extLst>
          </p:cNvPr>
          <p:cNvGrpSpPr/>
          <p:nvPr/>
        </p:nvGrpSpPr>
        <p:grpSpPr>
          <a:xfrm>
            <a:off x="3969393" y="3710518"/>
            <a:ext cx="16438863" cy="8513297"/>
            <a:chOff x="3969393" y="3710518"/>
            <a:chExt cx="16438863" cy="851329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2D8B690-0FEB-4704-B899-9514668494CA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393" y="3710518"/>
              <a:ext cx="16438863" cy="851329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EB2E967-34D3-4814-A29C-BA5A52C39C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958" t="44021" r="39342" b="54424"/>
            <a:stretch/>
          </p:blipFill>
          <p:spPr>
            <a:xfrm>
              <a:off x="9284987" y="8106036"/>
              <a:ext cx="5807676" cy="37070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ACD1094-92E1-4F49-A93E-70D51206E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074" t="49803" r="44056" b="48360"/>
            <a:stretch/>
          </p:blipFill>
          <p:spPr>
            <a:xfrm>
              <a:off x="9848130" y="6502302"/>
              <a:ext cx="3596022" cy="472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592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1C082-2175-824A-9415-81BA49314E3A}"/>
              </a:ext>
            </a:extLst>
          </p:cNvPr>
          <p:cNvSpPr/>
          <p:nvPr/>
        </p:nvSpPr>
        <p:spPr>
          <a:xfrm>
            <a:off x="548640" y="512064"/>
            <a:ext cx="23298912" cy="12655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8AF5D-3654-074F-B2D0-483403C9A89A}"/>
              </a:ext>
            </a:extLst>
          </p:cNvPr>
          <p:cNvSpPr txBox="1"/>
          <p:nvPr/>
        </p:nvSpPr>
        <p:spPr>
          <a:xfrm>
            <a:off x="4121265" y="1451925"/>
            <a:ext cx="16135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Implementation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DB4732-4989-CC46-8B2A-66F3150A3155}"/>
              </a:ext>
            </a:extLst>
          </p:cNvPr>
          <p:cNvSpPr/>
          <p:nvPr/>
        </p:nvSpPr>
        <p:spPr>
          <a:xfrm rot="5400000">
            <a:off x="-398128" y="1458832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CAF9F3-6393-C242-9262-CAB2F7C32C8F}"/>
              </a:ext>
            </a:extLst>
          </p:cNvPr>
          <p:cNvSpPr/>
          <p:nvPr/>
        </p:nvSpPr>
        <p:spPr>
          <a:xfrm>
            <a:off x="17080992" y="12984992"/>
            <a:ext cx="6766560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0" name="Picture 22">
            <a:extLst>
              <a:ext uri="{FF2B5EF4-FFF2-40B4-BE49-F238E27FC236}">
                <a16:creationId xmlns:a16="http://schemas.microsoft.com/office/drawing/2014/main" id="{E58EBD28-699C-4749-908D-AFFE75AEB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9572" y="6004001"/>
            <a:ext cx="5672220" cy="293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더하기 기호 2">
            <a:extLst>
              <a:ext uri="{FF2B5EF4-FFF2-40B4-BE49-F238E27FC236}">
                <a16:creationId xmlns:a16="http://schemas.microsoft.com/office/drawing/2014/main" id="{583AC8BD-6E71-480C-A08F-D2CADC505EE6}"/>
              </a:ext>
            </a:extLst>
          </p:cNvPr>
          <p:cNvSpPr/>
          <p:nvPr/>
        </p:nvSpPr>
        <p:spPr>
          <a:xfrm>
            <a:off x="9782071" y="6516972"/>
            <a:ext cx="2005779" cy="191080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14" descr="Database icon">
            <a:extLst>
              <a:ext uri="{FF2B5EF4-FFF2-40B4-BE49-F238E27FC236}">
                <a16:creationId xmlns:a16="http://schemas.microsoft.com/office/drawing/2014/main" id="{4398B239-CF15-4F6E-85A4-337C26AAF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9226" y="7650472"/>
            <a:ext cx="1973513" cy="263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8551D7-EA41-4A4B-B5FF-C703EB4FE470}"/>
              </a:ext>
            </a:extLst>
          </p:cNvPr>
          <p:cNvSpPr/>
          <p:nvPr/>
        </p:nvSpPr>
        <p:spPr>
          <a:xfrm>
            <a:off x="5231217" y="5411756"/>
            <a:ext cx="2429558" cy="4477432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62" name="Picture 14" descr="165 DIY Android Studio Projects &amp; Tutorials for Beginners and Up ...">
            <a:extLst>
              <a:ext uri="{FF2B5EF4-FFF2-40B4-BE49-F238E27FC236}">
                <a16:creationId xmlns:a16="http://schemas.microsoft.com/office/drawing/2014/main" id="{2E14BAD5-7237-47BA-825F-EAA73E13A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5" r="17521"/>
          <a:stretch/>
        </p:blipFill>
        <p:spPr bwMode="auto">
          <a:xfrm>
            <a:off x="5128389" y="6284134"/>
            <a:ext cx="2635214" cy="268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래픽 4" descr="스마트폰">
            <a:extLst>
              <a:ext uri="{FF2B5EF4-FFF2-40B4-BE49-F238E27FC236}">
                <a16:creationId xmlns:a16="http://schemas.microsoft.com/office/drawing/2014/main" id="{593F191D-92EC-4828-8D9B-C2533B7A7C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7516" y="4501992"/>
            <a:ext cx="6296960" cy="629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82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1C082-2175-824A-9415-81BA49314E3A}"/>
              </a:ext>
            </a:extLst>
          </p:cNvPr>
          <p:cNvSpPr/>
          <p:nvPr/>
        </p:nvSpPr>
        <p:spPr>
          <a:xfrm>
            <a:off x="548640" y="512064"/>
            <a:ext cx="23298912" cy="12655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8AF5D-3654-074F-B2D0-483403C9A89A}"/>
              </a:ext>
            </a:extLst>
          </p:cNvPr>
          <p:cNvSpPr txBox="1"/>
          <p:nvPr/>
        </p:nvSpPr>
        <p:spPr>
          <a:xfrm>
            <a:off x="4130536" y="1836300"/>
            <a:ext cx="16135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Demo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E10BA-639E-8547-A317-1B616F496471}"/>
              </a:ext>
            </a:extLst>
          </p:cNvPr>
          <p:cNvSpPr/>
          <p:nvPr/>
        </p:nvSpPr>
        <p:spPr>
          <a:xfrm rot="5400000">
            <a:off x="-398128" y="1458832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161CCB-99AD-2F44-871B-DB69AF228150}"/>
              </a:ext>
            </a:extLst>
          </p:cNvPr>
          <p:cNvSpPr/>
          <p:nvPr/>
        </p:nvSpPr>
        <p:spPr>
          <a:xfrm>
            <a:off x="17080992" y="12984992"/>
            <a:ext cx="6766560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User icon">
            <a:extLst>
              <a:ext uri="{FF2B5EF4-FFF2-40B4-BE49-F238E27FC236}">
                <a16:creationId xmlns:a16="http://schemas.microsoft.com/office/drawing/2014/main" id="{D51CFAE3-50E0-4C20-B0DD-A9A2EF203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24" y="3690091"/>
            <a:ext cx="2678184" cy="267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CA24A0-6A6D-435C-8373-0CA9D34AA8CD}"/>
              </a:ext>
            </a:extLst>
          </p:cNvPr>
          <p:cNvSpPr txBox="1"/>
          <p:nvPr/>
        </p:nvSpPr>
        <p:spPr>
          <a:xfrm>
            <a:off x="1530648" y="6211669"/>
            <a:ext cx="14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Lato" charset="0"/>
              </a:rPr>
              <a:t>User</a:t>
            </a:r>
            <a:endParaRPr lang="ko-KR" altLang="en-US" dirty="0">
              <a:solidFill>
                <a:schemeClr val="tx1">
                  <a:lumMod val="50000"/>
                </a:schemeClr>
              </a:solidFill>
              <a:latin typeface="Lato" charset="0"/>
            </a:endParaRPr>
          </a:p>
        </p:txBody>
      </p:sp>
      <p:pic>
        <p:nvPicPr>
          <p:cNvPr id="9" name="Picture 12" descr="Librarian Icons - Download Free Vector Icons | Noun Project">
            <a:extLst>
              <a:ext uri="{FF2B5EF4-FFF2-40B4-BE49-F238E27FC236}">
                <a16:creationId xmlns:a16="http://schemas.microsoft.com/office/drawing/2014/main" id="{F2C6E263-A40F-49E0-BCF6-326DDE08E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2042" y="3690091"/>
            <a:ext cx="2678184" cy="267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C47EBB-43F1-4734-BCC6-B82CAC81D85D}"/>
              </a:ext>
            </a:extLst>
          </p:cNvPr>
          <p:cNvSpPr txBox="1"/>
          <p:nvPr/>
        </p:nvSpPr>
        <p:spPr>
          <a:xfrm>
            <a:off x="21006259" y="6340201"/>
            <a:ext cx="212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Lato" charset="0"/>
              </a:rPr>
              <a:t>Librarian</a:t>
            </a:r>
            <a:endParaRPr lang="ko-KR" altLang="en-US" dirty="0">
              <a:solidFill>
                <a:schemeClr val="tx1">
                  <a:lumMod val="50000"/>
                </a:schemeClr>
              </a:solidFill>
              <a:latin typeface="Lato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609A55-50E2-488E-AD50-57D5792788C9}"/>
              </a:ext>
            </a:extLst>
          </p:cNvPr>
          <p:cNvSpPr/>
          <p:nvPr/>
        </p:nvSpPr>
        <p:spPr>
          <a:xfrm rot="5400000" flipV="1">
            <a:off x="7631920" y="7986802"/>
            <a:ext cx="91056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user">
            <a:hlinkClick r:id="" action="ppaction://media"/>
            <a:extLst>
              <a:ext uri="{FF2B5EF4-FFF2-40B4-BE49-F238E27FC236}">
                <a16:creationId xmlns:a16="http://schemas.microsoft.com/office/drawing/2014/main" id="{9D8D8845-0307-4AC2-ADF1-4A495BE19F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98211" y="1550016"/>
            <a:ext cx="5302083" cy="11190593"/>
          </a:xfrm>
          <a:prstGeom prst="rect">
            <a:avLst/>
          </a:prstGeom>
        </p:spPr>
      </p:pic>
      <p:pic>
        <p:nvPicPr>
          <p:cNvPr id="4" name="manager">
            <a:hlinkClick r:id="" action="ppaction://media"/>
            <a:extLst>
              <a:ext uri="{FF2B5EF4-FFF2-40B4-BE49-F238E27FC236}">
                <a16:creationId xmlns:a16="http://schemas.microsoft.com/office/drawing/2014/main" id="{9C074FE3-0870-4E43-B9C0-9664574062A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577358" y="1550015"/>
            <a:ext cx="5302083" cy="1119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9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1C082-2175-824A-9415-81BA49314E3A}"/>
              </a:ext>
            </a:extLst>
          </p:cNvPr>
          <p:cNvSpPr/>
          <p:nvPr/>
        </p:nvSpPr>
        <p:spPr>
          <a:xfrm>
            <a:off x="548640" y="512064"/>
            <a:ext cx="23298912" cy="12655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8AF5D-3654-074F-B2D0-483403C9A89A}"/>
              </a:ext>
            </a:extLst>
          </p:cNvPr>
          <p:cNvSpPr txBox="1"/>
          <p:nvPr/>
        </p:nvSpPr>
        <p:spPr>
          <a:xfrm>
            <a:off x="4130536" y="1042184"/>
            <a:ext cx="16135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Testing : </a:t>
            </a:r>
            <a:r>
              <a:rPr lang="en-US" sz="5400" dirty="0">
                <a:solidFill>
                  <a:schemeClr val="accent1"/>
                </a:solidFill>
                <a:latin typeface="Lato Black" panose="020F0502020204030203" pitchFamily="34" charset="0"/>
              </a:rPr>
              <a:t>Configuration Management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E10BA-639E-8547-A317-1B616F496471}"/>
              </a:ext>
            </a:extLst>
          </p:cNvPr>
          <p:cNvSpPr/>
          <p:nvPr/>
        </p:nvSpPr>
        <p:spPr>
          <a:xfrm rot="5400000">
            <a:off x="-398128" y="1458832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161CCB-99AD-2F44-871B-DB69AF228150}"/>
              </a:ext>
            </a:extLst>
          </p:cNvPr>
          <p:cNvSpPr/>
          <p:nvPr/>
        </p:nvSpPr>
        <p:spPr>
          <a:xfrm>
            <a:off x="17080992" y="12984992"/>
            <a:ext cx="6766560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34B2E699-09A2-446D-841B-49EC970CFC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9" y="2587967"/>
            <a:ext cx="12472815" cy="65367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54FD04-2B52-4158-A6D7-1F88FA559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9" y="5034862"/>
            <a:ext cx="14685011" cy="76389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54F2B5-5162-4DC9-9B8A-57F711F43160}"/>
              </a:ext>
            </a:extLst>
          </p:cNvPr>
          <p:cNvSpPr txBox="1"/>
          <p:nvPr/>
        </p:nvSpPr>
        <p:spPr>
          <a:xfrm>
            <a:off x="946570" y="9268069"/>
            <a:ext cx="55376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4500" dirty="0" err="1">
                <a:solidFill>
                  <a:schemeClr val="tx2"/>
                </a:solidFill>
              </a:rPr>
              <a:t>VisualSVN</a:t>
            </a:r>
            <a:r>
              <a:rPr lang="en-US" altLang="ko-KR" sz="4500" dirty="0">
                <a:solidFill>
                  <a:schemeClr val="tx2"/>
                </a:solidFill>
              </a:rPr>
              <a:t>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FF2F1-5936-4C4E-ABD5-1EDD9D0FA837}"/>
              </a:ext>
            </a:extLst>
          </p:cNvPr>
          <p:cNvSpPr txBox="1"/>
          <p:nvPr/>
        </p:nvSpPr>
        <p:spPr>
          <a:xfrm>
            <a:off x="16650737" y="4112327"/>
            <a:ext cx="71968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chemeClr val="tx2"/>
                </a:solidFill>
              </a:rPr>
              <a:t>2. Show the code line changes</a:t>
            </a:r>
            <a:endParaRPr lang="ko-KR" altLang="en-US" sz="4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31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1C082-2175-824A-9415-81BA49314E3A}"/>
              </a:ext>
            </a:extLst>
          </p:cNvPr>
          <p:cNvSpPr/>
          <p:nvPr/>
        </p:nvSpPr>
        <p:spPr>
          <a:xfrm>
            <a:off x="548640" y="512064"/>
            <a:ext cx="23298912" cy="12655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8AF5D-3654-074F-B2D0-483403C9A89A}"/>
              </a:ext>
            </a:extLst>
          </p:cNvPr>
          <p:cNvSpPr txBox="1"/>
          <p:nvPr/>
        </p:nvSpPr>
        <p:spPr>
          <a:xfrm>
            <a:off x="4130536" y="1042184"/>
            <a:ext cx="16135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Testing : </a:t>
            </a:r>
            <a:r>
              <a:rPr lang="en-US" sz="5400" dirty="0">
                <a:solidFill>
                  <a:schemeClr val="accent1"/>
                </a:solidFill>
                <a:latin typeface="Lato Black" panose="020F0502020204030203" pitchFamily="34" charset="0"/>
              </a:rPr>
              <a:t>Configuration Management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E10BA-639E-8547-A317-1B616F496471}"/>
              </a:ext>
            </a:extLst>
          </p:cNvPr>
          <p:cNvSpPr/>
          <p:nvPr/>
        </p:nvSpPr>
        <p:spPr>
          <a:xfrm rot="5400000">
            <a:off x="-398128" y="1458832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161CCB-99AD-2F44-871B-DB69AF228150}"/>
              </a:ext>
            </a:extLst>
          </p:cNvPr>
          <p:cNvSpPr/>
          <p:nvPr/>
        </p:nvSpPr>
        <p:spPr>
          <a:xfrm>
            <a:off x="17080992" y="12984992"/>
            <a:ext cx="6766560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5FF3209-522F-4F14-B6B8-63511CCA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249" y="2587967"/>
            <a:ext cx="17794407" cy="85390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418957-9586-4C39-8F55-58C5C3DC2E58}"/>
              </a:ext>
            </a:extLst>
          </p:cNvPr>
          <p:cNvSpPr txBox="1"/>
          <p:nvPr/>
        </p:nvSpPr>
        <p:spPr>
          <a:xfrm>
            <a:off x="2452708" y="10855690"/>
            <a:ext cx="11417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ko-KR" sz="4500" dirty="0">
                <a:solidFill>
                  <a:schemeClr val="tx2"/>
                </a:solidFill>
              </a:rPr>
            </a:br>
            <a:r>
              <a:rPr lang="en-US" altLang="ko-KR" sz="4500" dirty="0">
                <a:solidFill>
                  <a:schemeClr val="tx2"/>
                </a:solidFill>
              </a:rPr>
              <a:t>Version check through data modification time !</a:t>
            </a:r>
            <a:endParaRPr lang="ko-KR" altLang="en-US" sz="4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738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D7B787E6-8E14-444E-B76B-861362CCACD4}"/>
              </a:ext>
            </a:extLst>
          </p:cNvPr>
          <p:cNvSpPr/>
          <p:nvPr/>
        </p:nvSpPr>
        <p:spPr>
          <a:xfrm>
            <a:off x="567182" y="476102"/>
            <a:ext cx="23298912" cy="12655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8AF5D-3654-074F-B2D0-483403C9A89A}"/>
              </a:ext>
            </a:extLst>
          </p:cNvPr>
          <p:cNvSpPr txBox="1"/>
          <p:nvPr/>
        </p:nvSpPr>
        <p:spPr>
          <a:xfrm>
            <a:off x="7662350" y="1042184"/>
            <a:ext cx="8569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Testing : </a:t>
            </a:r>
            <a:r>
              <a:rPr lang="en-US" sz="5400" dirty="0">
                <a:solidFill>
                  <a:schemeClr val="accent1"/>
                </a:solidFill>
                <a:latin typeface="Lato Black" panose="020F0502020204030203" pitchFamily="34" charset="0"/>
              </a:rPr>
              <a:t>Unit testing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E10BA-639E-8547-A317-1B616F496471}"/>
              </a:ext>
            </a:extLst>
          </p:cNvPr>
          <p:cNvSpPr/>
          <p:nvPr/>
        </p:nvSpPr>
        <p:spPr>
          <a:xfrm rot="5400000">
            <a:off x="-398128" y="1458832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161CCB-99AD-2F44-871B-DB69AF228150}"/>
              </a:ext>
            </a:extLst>
          </p:cNvPr>
          <p:cNvSpPr/>
          <p:nvPr/>
        </p:nvSpPr>
        <p:spPr>
          <a:xfrm>
            <a:off x="17043908" y="12949030"/>
            <a:ext cx="6766560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68F1482-5076-4FA1-9ABF-3ABD94DBF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728" y="2562456"/>
            <a:ext cx="13420632" cy="719961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91B6318-6AB5-4339-A748-5D09944F7443}"/>
              </a:ext>
            </a:extLst>
          </p:cNvPr>
          <p:cNvGrpSpPr/>
          <p:nvPr/>
        </p:nvGrpSpPr>
        <p:grpSpPr>
          <a:xfrm>
            <a:off x="16208212" y="3387409"/>
            <a:ext cx="5986162" cy="4231091"/>
            <a:chOff x="14757518" y="3257169"/>
            <a:chExt cx="5986162" cy="423109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8106C7-E09B-44A7-AE40-70D01238611B}"/>
                </a:ext>
              </a:extLst>
            </p:cNvPr>
            <p:cNvSpPr txBox="1"/>
            <p:nvPr/>
          </p:nvSpPr>
          <p:spPr>
            <a:xfrm>
              <a:off x="14757518" y="3257169"/>
              <a:ext cx="598616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4400" b="1" dirty="0">
                  <a:solidFill>
                    <a:schemeClr val="tx2"/>
                  </a:solidFill>
                </a:rPr>
                <a:t>Use  </a:t>
              </a:r>
            </a:p>
            <a:p>
              <a:pPr algn="just"/>
              <a:r>
                <a:rPr lang="en-US" altLang="ko-KR" sz="3200" dirty="0">
                  <a:solidFill>
                    <a:schemeClr val="tx2"/>
                  </a:solidFill>
                </a:rPr>
                <a:t>Use Junit, a unit test tool </a:t>
              </a:r>
            </a:p>
            <a:p>
              <a:pPr algn="just"/>
              <a:r>
                <a:rPr lang="en-US" altLang="ko-KR" sz="3200" dirty="0">
                  <a:solidFill>
                    <a:schemeClr val="tx2"/>
                  </a:solidFill>
                </a:rPr>
                <a:t>built into the Android studio</a:t>
              </a:r>
              <a:endParaRPr lang="ko-KR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04972D-293A-4EA0-9E78-B6195DD1C6D1}"/>
                </a:ext>
              </a:extLst>
            </p:cNvPr>
            <p:cNvSpPr txBox="1"/>
            <p:nvPr/>
          </p:nvSpPr>
          <p:spPr>
            <a:xfrm>
              <a:off x="14757518" y="5610823"/>
              <a:ext cx="5986162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4400" b="1" dirty="0">
                  <a:solidFill>
                    <a:schemeClr val="tx2"/>
                  </a:solidFill>
                </a:rPr>
                <a:t>Write test code</a:t>
              </a:r>
            </a:p>
            <a:p>
              <a:pPr algn="just"/>
              <a:r>
                <a:rPr lang="en-US" altLang="ko-KR" sz="4400" b="1" dirty="0">
                  <a:solidFill>
                    <a:schemeClr val="tx2"/>
                  </a:solidFill>
                </a:rPr>
                <a:t> </a:t>
              </a:r>
              <a:r>
                <a:rPr lang="en-US" altLang="ko-KR" sz="2800" dirty="0">
                  <a:solidFill>
                    <a:schemeClr val="tx2"/>
                  </a:solidFill>
                </a:rPr>
                <a:t>Create and run a test code for the </a:t>
              </a:r>
            </a:p>
            <a:p>
              <a:pPr algn="just"/>
              <a:r>
                <a:rPr lang="en-US" altLang="ko-KR" sz="2800" dirty="0">
                  <a:solidFill>
                    <a:schemeClr val="tx2"/>
                  </a:solidFill>
                </a:rPr>
                <a:t>function of the class to be tested.</a:t>
              </a:r>
              <a:endParaRPr lang="ko-KR" altLang="en-US" sz="3200" dirty="0">
                <a:solidFill>
                  <a:schemeClr val="tx2"/>
                </a:solidFill>
              </a:endParaRPr>
            </a:p>
          </p:txBody>
        </p:sp>
      </p:grp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F2D0925A-ABAB-469B-A3AC-B9880B85D1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418" y="9942406"/>
            <a:ext cx="13227252" cy="216353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53D48A-7EBB-4DE1-80AD-453A3A22295A}"/>
              </a:ext>
            </a:extLst>
          </p:cNvPr>
          <p:cNvSpPr txBox="1"/>
          <p:nvPr/>
        </p:nvSpPr>
        <p:spPr>
          <a:xfrm>
            <a:off x="16208212" y="10344648"/>
            <a:ext cx="59861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b="1" dirty="0">
                <a:solidFill>
                  <a:schemeClr val="tx2"/>
                </a:solidFill>
              </a:rPr>
              <a:t>Result</a:t>
            </a:r>
          </a:p>
          <a:p>
            <a:pPr algn="just"/>
            <a:r>
              <a:rPr lang="en-US" altLang="ko-KR" sz="2800" dirty="0">
                <a:solidFill>
                  <a:schemeClr val="tx2"/>
                </a:solidFill>
              </a:rPr>
              <a:t>I tried to run the test code and the test results came out successfully.</a:t>
            </a:r>
            <a:endParaRPr lang="ko-KR" altLang="en-US" sz="2800" dirty="0">
              <a:solidFill>
                <a:schemeClr val="tx2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90F839-F6E7-429D-9D07-88820E459AB4}"/>
              </a:ext>
            </a:extLst>
          </p:cNvPr>
          <p:cNvSpPr/>
          <p:nvPr/>
        </p:nvSpPr>
        <p:spPr>
          <a:xfrm>
            <a:off x="5366711" y="3387409"/>
            <a:ext cx="5088835" cy="5886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84D201D-A5BC-4C23-8BA4-35704B7186F7}"/>
              </a:ext>
            </a:extLst>
          </p:cNvPr>
          <p:cNvCxnSpPr/>
          <p:nvPr/>
        </p:nvCxnSpPr>
        <p:spPr>
          <a:xfrm>
            <a:off x="10474088" y="6292501"/>
            <a:ext cx="5734124" cy="4174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3A841C2-39F0-4BFC-B9D9-47FA721899A6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5726670" y="11079405"/>
            <a:ext cx="481542" cy="80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Effective Unit Testing] Appendix B. JUnit 확장하기">
            <a:extLst>
              <a:ext uri="{FF2B5EF4-FFF2-40B4-BE49-F238E27FC236}">
                <a16:creationId xmlns:a16="http://schemas.microsoft.com/office/drawing/2014/main" id="{6D897974-32E8-4DCB-B93C-B4C2C5397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8247" y="2692483"/>
            <a:ext cx="1893046" cy="189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760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1C082-2175-824A-9415-81BA49314E3A}"/>
              </a:ext>
            </a:extLst>
          </p:cNvPr>
          <p:cNvSpPr/>
          <p:nvPr/>
        </p:nvSpPr>
        <p:spPr>
          <a:xfrm>
            <a:off x="548640" y="512064"/>
            <a:ext cx="23298912" cy="12655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8AF5D-3654-074F-B2D0-483403C9A89A}"/>
              </a:ext>
            </a:extLst>
          </p:cNvPr>
          <p:cNvSpPr txBox="1"/>
          <p:nvPr/>
        </p:nvSpPr>
        <p:spPr>
          <a:xfrm>
            <a:off x="2025650" y="1042184"/>
            <a:ext cx="20326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Testing : </a:t>
            </a:r>
            <a:r>
              <a:rPr lang="en-US" sz="5400" dirty="0">
                <a:solidFill>
                  <a:schemeClr val="accent1"/>
                </a:solidFill>
                <a:latin typeface="Lato Black" panose="020F0502020204030203" pitchFamily="34" charset="0"/>
              </a:rPr>
              <a:t>(Implementation) Test Case Generation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E10BA-639E-8547-A317-1B616F496471}"/>
              </a:ext>
            </a:extLst>
          </p:cNvPr>
          <p:cNvSpPr/>
          <p:nvPr/>
        </p:nvSpPr>
        <p:spPr>
          <a:xfrm rot="5400000">
            <a:off x="-398128" y="1458832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161CCB-99AD-2F44-871B-DB69AF228150}"/>
              </a:ext>
            </a:extLst>
          </p:cNvPr>
          <p:cNvSpPr/>
          <p:nvPr/>
        </p:nvSpPr>
        <p:spPr>
          <a:xfrm>
            <a:off x="17080992" y="12984992"/>
            <a:ext cx="6766560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6663CE-D5F0-4267-AF45-5ACAF2DCF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61" y="2587967"/>
            <a:ext cx="11685000" cy="70525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F5A908-68FB-402C-92FE-B52E9AB6C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396" y="4133749"/>
            <a:ext cx="12048901" cy="8383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0E3962-4809-45E4-B922-BFC40DF1953C}"/>
              </a:ext>
            </a:extLst>
          </p:cNvPr>
          <p:cNvSpPr txBox="1"/>
          <p:nvPr/>
        </p:nvSpPr>
        <p:spPr>
          <a:xfrm>
            <a:off x="946161" y="9927704"/>
            <a:ext cx="940615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chemeClr val="tx2"/>
                </a:solidFill>
              </a:rPr>
              <a:t>1. Directly entered code to check if functions are executed continuously in a specific situation</a:t>
            </a:r>
            <a:endParaRPr lang="ko-KR" altLang="en-US" sz="45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95EEA-4689-43C9-ADE9-E7B42398FD25}"/>
              </a:ext>
            </a:extLst>
          </p:cNvPr>
          <p:cNvSpPr txBox="1"/>
          <p:nvPr/>
        </p:nvSpPr>
        <p:spPr>
          <a:xfrm>
            <a:off x="14630400" y="2525917"/>
            <a:ext cx="8800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chemeClr val="tx2"/>
                </a:solidFill>
              </a:rPr>
              <a:t>2. We had test without entering the code directly through the UI</a:t>
            </a:r>
          </a:p>
        </p:txBody>
      </p:sp>
    </p:spTree>
    <p:extLst>
      <p:ext uri="{BB962C8B-B14F-4D97-AF65-F5344CB8AC3E}">
        <p14:creationId xmlns:p14="http://schemas.microsoft.com/office/powerpoint/2010/main" val="3597526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1C082-2175-824A-9415-81BA49314E3A}"/>
              </a:ext>
            </a:extLst>
          </p:cNvPr>
          <p:cNvSpPr/>
          <p:nvPr/>
        </p:nvSpPr>
        <p:spPr>
          <a:xfrm>
            <a:off x="530098" y="715992"/>
            <a:ext cx="23298912" cy="12655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8AF5D-3654-074F-B2D0-483403C9A89A}"/>
              </a:ext>
            </a:extLst>
          </p:cNvPr>
          <p:cNvSpPr txBox="1"/>
          <p:nvPr/>
        </p:nvSpPr>
        <p:spPr>
          <a:xfrm>
            <a:off x="2145792" y="1042184"/>
            <a:ext cx="20104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Testing : </a:t>
            </a:r>
            <a:r>
              <a:rPr lang="en-US" altLang="ko-KR" sz="5400" dirty="0">
                <a:solidFill>
                  <a:schemeClr val="accent1"/>
                </a:solidFill>
                <a:latin typeface="Lato Black" panose="020F0502020204030203" pitchFamily="34" charset="0"/>
              </a:rPr>
              <a:t>(Implementation) Test Case Generation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E10BA-639E-8547-A317-1B616F496471}"/>
              </a:ext>
            </a:extLst>
          </p:cNvPr>
          <p:cNvSpPr/>
          <p:nvPr/>
        </p:nvSpPr>
        <p:spPr>
          <a:xfrm rot="5400000">
            <a:off x="-398128" y="1458832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161CCB-99AD-2F44-871B-DB69AF228150}"/>
              </a:ext>
            </a:extLst>
          </p:cNvPr>
          <p:cNvSpPr/>
          <p:nvPr/>
        </p:nvSpPr>
        <p:spPr>
          <a:xfrm>
            <a:off x="17080992" y="12984992"/>
            <a:ext cx="6766560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757772-C07B-4F33-AE2B-68947FAC2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326" y="2587968"/>
            <a:ext cx="11193569" cy="101271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C5FF31-5D92-40BB-B1E0-56F1983C51F7}"/>
              </a:ext>
            </a:extLst>
          </p:cNvPr>
          <p:cNvSpPr txBox="1"/>
          <p:nvPr/>
        </p:nvSpPr>
        <p:spPr>
          <a:xfrm>
            <a:off x="15281196" y="5313910"/>
            <a:ext cx="67665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2"/>
                </a:solidFill>
              </a:rPr>
              <a:t>Notified when there is an error In a specific function or activity</a:t>
            </a:r>
            <a:endParaRPr lang="ko-KR" altLang="en-US" sz="6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45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C7C353-3C86-7F45-A449-3B5E1BF159D8}"/>
              </a:ext>
            </a:extLst>
          </p:cNvPr>
          <p:cNvSpPr/>
          <p:nvPr/>
        </p:nvSpPr>
        <p:spPr>
          <a:xfrm>
            <a:off x="548640" y="512064"/>
            <a:ext cx="23298912" cy="12655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42576331-FA9F-4E64-A485-A22BC50CDD0A}"/>
              </a:ext>
            </a:extLst>
          </p:cNvPr>
          <p:cNvSpPr/>
          <p:nvPr/>
        </p:nvSpPr>
        <p:spPr>
          <a:xfrm rot="5400000">
            <a:off x="-398128" y="1458832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82E6A0C5-F7FB-487D-B834-C3F080339E6F}"/>
              </a:ext>
            </a:extLst>
          </p:cNvPr>
          <p:cNvSpPr/>
          <p:nvPr/>
        </p:nvSpPr>
        <p:spPr>
          <a:xfrm>
            <a:off x="17080992" y="13021568"/>
            <a:ext cx="6766560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B0BB52-27C2-47FF-B434-2524CC8ACA6F}"/>
              </a:ext>
            </a:extLst>
          </p:cNvPr>
          <p:cNvSpPr txBox="1"/>
          <p:nvPr/>
        </p:nvSpPr>
        <p:spPr>
          <a:xfrm>
            <a:off x="4130536" y="1836300"/>
            <a:ext cx="16135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>
                    <a:lumMod val="9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Table of Content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CED80-8B7C-4338-B45D-31D5C90B4A77}"/>
              </a:ext>
            </a:extLst>
          </p:cNvPr>
          <p:cNvSpPr txBox="1"/>
          <p:nvPr/>
        </p:nvSpPr>
        <p:spPr>
          <a:xfrm>
            <a:off x="2967559" y="4692521"/>
            <a:ext cx="11555512" cy="5771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lnSpc>
                <a:spcPct val="200000"/>
              </a:lnSpc>
              <a:buAutoNum type="arabicPeriod"/>
            </a:pPr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Topic</a:t>
            </a:r>
          </a:p>
          <a:p>
            <a:pPr marL="1143000" indent="-1143000">
              <a:lnSpc>
                <a:spcPct val="200000"/>
              </a:lnSpc>
              <a:buAutoNum type="arabicPeriod"/>
            </a:pPr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Requirement analysis</a:t>
            </a:r>
          </a:p>
          <a:p>
            <a:pPr marL="1143000" indent="-1143000">
              <a:lnSpc>
                <a:spcPct val="200000"/>
              </a:lnSpc>
              <a:buAutoNum type="arabicPeriod"/>
            </a:pPr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System modeling</a:t>
            </a:r>
          </a:p>
          <a:p>
            <a:pPr marL="1143000" indent="-1143000">
              <a:lnSpc>
                <a:spcPct val="200000"/>
              </a:lnSpc>
              <a:buAutoNum type="arabicPeriod"/>
            </a:pPr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Architectural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707FCA-5764-488B-A481-84599F476700}"/>
              </a:ext>
            </a:extLst>
          </p:cNvPr>
          <p:cNvSpPr txBox="1"/>
          <p:nvPr/>
        </p:nvSpPr>
        <p:spPr>
          <a:xfrm>
            <a:off x="14151364" y="4692521"/>
            <a:ext cx="8640056" cy="429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lnSpc>
                <a:spcPct val="200000"/>
              </a:lnSpc>
              <a:buAutoNum type="arabicPeriod" startAt="5"/>
            </a:pPr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Implementation</a:t>
            </a:r>
          </a:p>
          <a:p>
            <a:pPr marL="1143000" indent="-1143000">
              <a:lnSpc>
                <a:spcPct val="200000"/>
              </a:lnSpc>
              <a:buAutoNum type="arabicPeriod" startAt="5"/>
            </a:pPr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Demo</a:t>
            </a:r>
          </a:p>
          <a:p>
            <a:pPr marL="1143000" indent="-1143000">
              <a:lnSpc>
                <a:spcPct val="200000"/>
              </a:lnSpc>
              <a:buAutoNum type="arabicPeriod" startAt="5"/>
            </a:pPr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889440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D7B787E6-8E14-444E-B76B-861362CCACD4}"/>
              </a:ext>
            </a:extLst>
          </p:cNvPr>
          <p:cNvSpPr/>
          <p:nvPr/>
        </p:nvSpPr>
        <p:spPr>
          <a:xfrm>
            <a:off x="567182" y="476102"/>
            <a:ext cx="23298912" cy="12655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8AF5D-3654-074F-B2D0-483403C9A89A}"/>
              </a:ext>
            </a:extLst>
          </p:cNvPr>
          <p:cNvSpPr txBox="1"/>
          <p:nvPr/>
        </p:nvSpPr>
        <p:spPr>
          <a:xfrm>
            <a:off x="4742200" y="1042184"/>
            <a:ext cx="1440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Testing: </a:t>
            </a:r>
            <a:r>
              <a:rPr lang="en-US" sz="5400" dirty="0">
                <a:solidFill>
                  <a:schemeClr val="accent1"/>
                </a:solidFill>
                <a:latin typeface="Lato Black" panose="020F0502020204030203" pitchFamily="34" charset="0"/>
              </a:rPr>
              <a:t>Test coverage analysis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E10BA-639E-8547-A317-1B616F496471}"/>
              </a:ext>
            </a:extLst>
          </p:cNvPr>
          <p:cNvSpPr/>
          <p:nvPr/>
        </p:nvSpPr>
        <p:spPr>
          <a:xfrm rot="5400000">
            <a:off x="-398128" y="1458832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B18D32-15CC-4F96-9EEE-FA3940B93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416"/>
          <a:stretch/>
        </p:blipFill>
        <p:spPr>
          <a:xfrm>
            <a:off x="1382389" y="2587968"/>
            <a:ext cx="8278446" cy="76485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D4E462-4132-40B9-9B57-1CC70B88A5F7}"/>
              </a:ext>
            </a:extLst>
          </p:cNvPr>
          <p:cNvSpPr txBox="1"/>
          <p:nvPr/>
        </p:nvSpPr>
        <p:spPr>
          <a:xfrm>
            <a:off x="9990941" y="2830664"/>
            <a:ext cx="73230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b="1" dirty="0">
                <a:solidFill>
                  <a:schemeClr val="tx2"/>
                </a:solidFill>
              </a:rPr>
              <a:t>Use </a:t>
            </a:r>
            <a:r>
              <a:rPr lang="en-US" altLang="ko-KR" sz="4400" b="1" dirty="0" err="1">
                <a:solidFill>
                  <a:schemeClr val="tx2"/>
                </a:solidFill>
              </a:rPr>
              <a:t>JaCoCo</a:t>
            </a:r>
            <a:endParaRPr lang="en-US" altLang="ko-KR" sz="4400" b="1" dirty="0">
              <a:solidFill>
                <a:schemeClr val="tx2"/>
              </a:solidFill>
            </a:endParaRPr>
          </a:p>
          <a:p>
            <a:pPr algn="just"/>
            <a:r>
              <a:rPr lang="en-US" altLang="ko-KR" sz="3200" dirty="0">
                <a:solidFill>
                  <a:schemeClr val="tx2"/>
                </a:solidFill>
              </a:rPr>
              <a:t>Code coverage analysis was conducted using A embedded in Android studio.</a:t>
            </a:r>
            <a:endParaRPr lang="ko-KR" altLang="en-US" sz="3200" dirty="0">
              <a:solidFill>
                <a:schemeClr val="tx2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0DFDB1-D7FA-4A92-971A-C8104F2CEE02}"/>
              </a:ext>
            </a:extLst>
          </p:cNvPr>
          <p:cNvSpPr/>
          <p:nvPr/>
        </p:nvSpPr>
        <p:spPr>
          <a:xfrm>
            <a:off x="1868137" y="3578087"/>
            <a:ext cx="5088835" cy="6431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BA16800-F479-43BA-B174-2791618D1D7B}"/>
              </a:ext>
            </a:extLst>
          </p:cNvPr>
          <p:cNvCxnSpPr>
            <a:cxnSpLocks/>
          </p:cNvCxnSpPr>
          <p:nvPr/>
        </p:nvCxnSpPr>
        <p:spPr>
          <a:xfrm flipV="1">
            <a:off x="6956972" y="3844638"/>
            <a:ext cx="2862889" cy="29492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69FC9DF-414B-4CE9-ACD7-AF47C597A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8875" y="5692434"/>
            <a:ext cx="12408204" cy="22029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8DDE0A-DB98-47AC-827A-A965BE2C0552}"/>
              </a:ext>
            </a:extLst>
          </p:cNvPr>
          <p:cNvSpPr txBox="1"/>
          <p:nvPr/>
        </p:nvSpPr>
        <p:spPr>
          <a:xfrm>
            <a:off x="11430001" y="10057443"/>
            <a:ext cx="11767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400" b="1" dirty="0">
                <a:solidFill>
                  <a:schemeClr val="tx2"/>
                </a:solidFill>
              </a:rPr>
              <a:t>Result</a:t>
            </a:r>
          </a:p>
          <a:p>
            <a:pPr algn="just"/>
            <a:r>
              <a:rPr lang="en-US" altLang="ko-KR" sz="3200" dirty="0">
                <a:solidFill>
                  <a:schemeClr val="tx2"/>
                </a:solidFill>
              </a:rPr>
              <a:t>Although the results were not as good as expected and there was an error, I found it important to analyze how much code testing has been done by trying this test.</a:t>
            </a:r>
            <a:endParaRPr lang="ko-KR" altLang="en-US" sz="3200" dirty="0">
              <a:solidFill>
                <a:schemeClr val="tx2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C42BD87-7F9B-4D09-80D7-B7BA3A93DEF1}"/>
              </a:ext>
            </a:extLst>
          </p:cNvPr>
          <p:cNvCxnSpPr>
            <a:cxnSpLocks/>
          </p:cNvCxnSpPr>
          <p:nvPr/>
        </p:nvCxnSpPr>
        <p:spPr>
          <a:xfrm flipV="1">
            <a:off x="16842768" y="7895388"/>
            <a:ext cx="0" cy="25556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350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1C082-2175-824A-9415-81BA49314E3A}"/>
              </a:ext>
            </a:extLst>
          </p:cNvPr>
          <p:cNvSpPr/>
          <p:nvPr/>
        </p:nvSpPr>
        <p:spPr>
          <a:xfrm>
            <a:off x="548640" y="512064"/>
            <a:ext cx="23298912" cy="12655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8AF5D-3654-074F-B2D0-483403C9A89A}"/>
              </a:ext>
            </a:extLst>
          </p:cNvPr>
          <p:cNvSpPr txBox="1"/>
          <p:nvPr/>
        </p:nvSpPr>
        <p:spPr>
          <a:xfrm>
            <a:off x="2381248" y="1144009"/>
            <a:ext cx="19615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Testing : </a:t>
            </a:r>
            <a:r>
              <a:rPr lang="en-US" sz="5400" dirty="0">
                <a:solidFill>
                  <a:schemeClr val="accent1"/>
                </a:solidFill>
                <a:latin typeface="Lato Black" panose="020F0502020204030203" pitchFamily="34" charset="0"/>
              </a:rPr>
              <a:t>(Integration &amp; Testing) Performance Testing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E10BA-639E-8547-A317-1B616F496471}"/>
              </a:ext>
            </a:extLst>
          </p:cNvPr>
          <p:cNvSpPr/>
          <p:nvPr/>
        </p:nvSpPr>
        <p:spPr>
          <a:xfrm rot="5400000">
            <a:off x="-398128" y="1458832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161CCB-99AD-2F44-871B-DB69AF228150}"/>
              </a:ext>
            </a:extLst>
          </p:cNvPr>
          <p:cNvSpPr/>
          <p:nvPr/>
        </p:nvSpPr>
        <p:spPr>
          <a:xfrm>
            <a:off x="17080992" y="12984992"/>
            <a:ext cx="6766560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818CD2-B27A-4546-9330-E4ECBA103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491" y="4262999"/>
            <a:ext cx="22272667" cy="19389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839E18-1AE9-4C90-A722-BE86F0364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491" y="7638749"/>
            <a:ext cx="22272667" cy="19389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B41018-1FBA-4DE5-B112-0C2727C44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491" y="10757739"/>
            <a:ext cx="22281938" cy="1992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9D411-B1DA-498E-8340-A76B6BB086BF}"/>
              </a:ext>
            </a:extLst>
          </p:cNvPr>
          <p:cNvSpPr txBox="1"/>
          <p:nvPr/>
        </p:nvSpPr>
        <p:spPr>
          <a:xfrm>
            <a:off x="1052491" y="3412445"/>
            <a:ext cx="202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1. When 5000 administrators simultaneously add / remove books.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2743F3-21C7-4F37-9B7E-F4547F0F561A}"/>
              </a:ext>
            </a:extLst>
          </p:cNvPr>
          <p:cNvSpPr txBox="1"/>
          <p:nvPr/>
        </p:nvSpPr>
        <p:spPr>
          <a:xfrm>
            <a:off x="1052491" y="6757999"/>
            <a:ext cx="182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2. When 5000 users / administrators try to log in at the same time.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F156F6-06DC-4ABE-88E5-FFA00D86180B}"/>
              </a:ext>
            </a:extLst>
          </p:cNvPr>
          <p:cNvSpPr txBox="1"/>
          <p:nvPr/>
        </p:nvSpPr>
        <p:spPr>
          <a:xfrm>
            <a:off x="1052491" y="9876989"/>
            <a:ext cx="17353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3. When 10000 users / administrators try to log in at the same time.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497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1C082-2175-824A-9415-81BA49314E3A}"/>
              </a:ext>
            </a:extLst>
          </p:cNvPr>
          <p:cNvSpPr/>
          <p:nvPr/>
        </p:nvSpPr>
        <p:spPr>
          <a:xfrm>
            <a:off x="548640" y="512064"/>
            <a:ext cx="23298912" cy="12655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8AF5D-3654-074F-B2D0-483403C9A89A}"/>
              </a:ext>
            </a:extLst>
          </p:cNvPr>
          <p:cNvSpPr txBox="1"/>
          <p:nvPr/>
        </p:nvSpPr>
        <p:spPr>
          <a:xfrm>
            <a:off x="4121265" y="1156807"/>
            <a:ext cx="16135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Testing :  </a:t>
            </a:r>
            <a:r>
              <a:rPr lang="en-US" altLang="ko-KR" sz="5400" dirty="0">
                <a:solidFill>
                  <a:schemeClr val="accent1"/>
                </a:solidFill>
                <a:latin typeface="Lato Black" panose="020F0502020204030203" pitchFamily="34" charset="0"/>
              </a:rPr>
              <a:t>Performance Testing </a:t>
            </a:r>
            <a:r>
              <a:rPr lang="en-US" altLang="ko-KR" sz="60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(JMeter)</a:t>
            </a:r>
          </a:p>
          <a:p>
            <a:pPr algn="ctr"/>
            <a:endParaRPr lang="en-US" sz="6000" b="1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E10BA-639E-8547-A317-1B616F496471}"/>
              </a:ext>
            </a:extLst>
          </p:cNvPr>
          <p:cNvSpPr/>
          <p:nvPr/>
        </p:nvSpPr>
        <p:spPr>
          <a:xfrm rot="5400000">
            <a:off x="-398128" y="1458832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161CCB-99AD-2F44-871B-DB69AF228150}"/>
              </a:ext>
            </a:extLst>
          </p:cNvPr>
          <p:cNvSpPr/>
          <p:nvPr/>
        </p:nvSpPr>
        <p:spPr>
          <a:xfrm>
            <a:off x="17080992" y="12984992"/>
            <a:ext cx="6766560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C79E5F-F021-43CD-A749-9046CA51F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95" y="4246604"/>
            <a:ext cx="18936885" cy="83125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9C5403-C2CA-44DA-8C23-A24A8DE29278}"/>
              </a:ext>
            </a:extLst>
          </p:cNvPr>
          <p:cNvSpPr txBox="1"/>
          <p:nvPr/>
        </p:nvSpPr>
        <p:spPr>
          <a:xfrm>
            <a:off x="1278464" y="6596968"/>
            <a:ext cx="36322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tx2"/>
                </a:solidFill>
              </a:rPr>
              <a:t>Graph of program response time when 10000 people try to sign up.</a:t>
            </a:r>
            <a:endParaRPr lang="ko-KR" alt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414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C7C353-3C86-7F45-A449-3B5E1BF159D8}"/>
              </a:ext>
            </a:extLst>
          </p:cNvPr>
          <p:cNvSpPr/>
          <p:nvPr/>
        </p:nvSpPr>
        <p:spPr>
          <a:xfrm>
            <a:off x="548640" y="512064"/>
            <a:ext cx="23298912" cy="12655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0B3D3-56C1-D04E-A5E3-75B695A5ECF7}"/>
              </a:ext>
            </a:extLst>
          </p:cNvPr>
          <p:cNvSpPr txBox="1"/>
          <p:nvPr/>
        </p:nvSpPr>
        <p:spPr>
          <a:xfrm>
            <a:off x="5090393" y="6054882"/>
            <a:ext cx="14215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FB577F-7896-D043-8FD0-62A3531588F3}"/>
              </a:ext>
            </a:extLst>
          </p:cNvPr>
          <p:cNvSpPr/>
          <p:nvPr/>
        </p:nvSpPr>
        <p:spPr>
          <a:xfrm rot="5400000">
            <a:off x="11160144" y="2886771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6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1C082-2175-824A-9415-81BA49314E3A}"/>
              </a:ext>
            </a:extLst>
          </p:cNvPr>
          <p:cNvSpPr/>
          <p:nvPr/>
        </p:nvSpPr>
        <p:spPr>
          <a:xfrm>
            <a:off x="548640" y="512064"/>
            <a:ext cx="23298912" cy="12655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8AF5D-3654-074F-B2D0-483403C9A89A}"/>
              </a:ext>
            </a:extLst>
          </p:cNvPr>
          <p:cNvSpPr txBox="1"/>
          <p:nvPr/>
        </p:nvSpPr>
        <p:spPr>
          <a:xfrm>
            <a:off x="4130536" y="1328468"/>
            <a:ext cx="16135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Topic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E10BA-639E-8547-A317-1B616F496471}"/>
              </a:ext>
            </a:extLst>
          </p:cNvPr>
          <p:cNvSpPr/>
          <p:nvPr/>
        </p:nvSpPr>
        <p:spPr>
          <a:xfrm rot="5400000">
            <a:off x="-398128" y="1458832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161CCB-99AD-2F44-871B-DB69AF228150}"/>
              </a:ext>
            </a:extLst>
          </p:cNvPr>
          <p:cNvSpPr/>
          <p:nvPr/>
        </p:nvSpPr>
        <p:spPr>
          <a:xfrm>
            <a:off x="17080992" y="12984992"/>
            <a:ext cx="6766560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ree Image on Pixabay - Book, Library, Pictogram, Symbol">
            <a:extLst>
              <a:ext uri="{FF2B5EF4-FFF2-40B4-BE49-F238E27FC236}">
                <a16:creationId xmlns:a16="http://schemas.microsoft.com/office/drawing/2014/main" id="{83754CC4-E7B6-4675-9939-339C692AA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788" y="3904031"/>
            <a:ext cx="3484073" cy="348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BF9E97-6086-4E5A-9A65-26AE4F0E223E}"/>
              </a:ext>
            </a:extLst>
          </p:cNvPr>
          <p:cNvSpPr/>
          <p:nvPr/>
        </p:nvSpPr>
        <p:spPr>
          <a:xfrm>
            <a:off x="8587240" y="7711758"/>
            <a:ext cx="722171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7F7F7F"/>
                </a:solidFill>
                <a:latin typeface="Lato" charset="0"/>
              </a:rPr>
              <a:t>“Library program”</a:t>
            </a:r>
            <a:endParaRPr lang="en-US" sz="6600" b="1" dirty="0">
              <a:solidFill>
                <a:srgbClr val="7F7F7F"/>
              </a:solidFill>
              <a:latin typeface="Lato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9E3EA24-BF8D-4E95-AD24-4D90127A8BCD}"/>
              </a:ext>
            </a:extLst>
          </p:cNvPr>
          <p:cNvSpPr/>
          <p:nvPr/>
        </p:nvSpPr>
        <p:spPr>
          <a:xfrm>
            <a:off x="3059590" y="9424033"/>
            <a:ext cx="1825846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2"/>
                </a:solidFill>
                <a:latin typeface="Lato" charset="0"/>
              </a:rPr>
              <a:t>A program that systematically manages loans and returns for users.</a:t>
            </a:r>
          </a:p>
          <a:p>
            <a:pPr algn="ctr"/>
            <a:endParaRPr lang="en-US" altLang="ko-KR" sz="3200" dirty="0">
              <a:solidFill>
                <a:schemeClr val="tx2"/>
              </a:solidFill>
              <a:latin typeface="Lato" charset="0"/>
            </a:endParaRPr>
          </a:p>
          <a:p>
            <a:pPr algn="ctr"/>
            <a:r>
              <a:rPr lang="en-US" altLang="ko-KR" sz="3200" dirty="0">
                <a:solidFill>
                  <a:schemeClr val="tx2"/>
                </a:solidFill>
                <a:latin typeface="Lato" charset="0"/>
              </a:rPr>
              <a:t>It allows librarians to manage libraries conveniently.</a:t>
            </a:r>
          </a:p>
          <a:p>
            <a:pPr algn="ctr"/>
            <a:endParaRPr lang="en-US" altLang="ko-KR" sz="3200" dirty="0">
              <a:solidFill>
                <a:schemeClr val="tx2"/>
              </a:solidFill>
              <a:latin typeface="Lato" charset="0"/>
            </a:endParaRPr>
          </a:p>
          <a:p>
            <a:pPr algn="ctr"/>
            <a:r>
              <a:rPr lang="en-US" altLang="ko-KR" sz="3200" dirty="0">
                <a:solidFill>
                  <a:schemeClr val="tx2"/>
                </a:solidFill>
                <a:latin typeface="Lato" charset="0"/>
              </a:rPr>
              <a:t>This topic was selected to provide convenience and help users manage their books.</a:t>
            </a:r>
            <a:endParaRPr lang="en-US" sz="3200" dirty="0">
              <a:solidFill>
                <a:schemeClr val="tx2"/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6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1C082-2175-824A-9415-81BA49314E3A}"/>
              </a:ext>
            </a:extLst>
          </p:cNvPr>
          <p:cNvSpPr/>
          <p:nvPr/>
        </p:nvSpPr>
        <p:spPr>
          <a:xfrm>
            <a:off x="548640" y="548640"/>
            <a:ext cx="23298912" cy="12655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8AF5D-3654-074F-B2D0-483403C9A89A}"/>
              </a:ext>
            </a:extLst>
          </p:cNvPr>
          <p:cNvSpPr txBox="1"/>
          <p:nvPr/>
        </p:nvSpPr>
        <p:spPr>
          <a:xfrm>
            <a:off x="548640" y="1138676"/>
            <a:ext cx="232803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Requirement analysis : </a:t>
            </a:r>
            <a:r>
              <a:rPr lang="en-US" sz="54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Functional Requirement</a:t>
            </a:r>
            <a:endParaRPr lang="en-US" sz="600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E10BA-639E-8547-A317-1B616F496471}"/>
              </a:ext>
            </a:extLst>
          </p:cNvPr>
          <p:cNvSpPr/>
          <p:nvPr/>
        </p:nvSpPr>
        <p:spPr>
          <a:xfrm rot="5400000">
            <a:off x="-398128" y="1458832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161CCB-99AD-2F44-871B-DB69AF228150}"/>
              </a:ext>
            </a:extLst>
          </p:cNvPr>
          <p:cNvSpPr/>
          <p:nvPr/>
        </p:nvSpPr>
        <p:spPr>
          <a:xfrm>
            <a:off x="17080992" y="12984992"/>
            <a:ext cx="6766560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0F1527-A874-42B8-9E56-2E488872AB1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700" y="2587968"/>
            <a:ext cx="22199160" cy="102040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20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1C082-2175-824A-9415-81BA49314E3A}"/>
              </a:ext>
            </a:extLst>
          </p:cNvPr>
          <p:cNvSpPr/>
          <p:nvPr/>
        </p:nvSpPr>
        <p:spPr>
          <a:xfrm>
            <a:off x="548640" y="512064"/>
            <a:ext cx="23298912" cy="12655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8AF5D-3654-074F-B2D0-483403C9A89A}"/>
              </a:ext>
            </a:extLst>
          </p:cNvPr>
          <p:cNvSpPr txBox="1"/>
          <p:nvPr/>
        </p:nvSpPr>
        <p:spPr>
          <a:xfrm>
            <a:off x="1095744" y="1138676"/>
            <a:ext cx="21253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Requirement analysis : </a:t>
            </a:r>
            <a:r>
              <a:rPr lang="en-US" sz="54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Non-functional Requirement</a:t>
            </a:r>
            <a:endParaRPr lang="en-US" sz="600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E10BA-639E-8547-A317-1B616F496471}"/>
              </a:ext>
            </a:extLst>
          </p:cNvPr>
          <p:cNvSpPr/>
          <p:nvPr/>
        </p:nvSpPr>
        <p:spPr>
          <a:xfrm rot="5400000">
            <a:off x="-398128" y="1458832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161CCB-99AD-2F44-871B-DB69AF228150}"/>
              </a:ext>
            </a:extLst>
          </p:cNvPr>
          <p:cNvSpPr/>
          <p:nvPr/>
        </p:nvSpPr>
        <p:spPr>
          <a:xfrm>
            <a:off x="17080992" y="12984992"/>
            <a:ext cx="6766560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393B1-A23E-4BE5-B8AB-6B497CD04990}"/>
              </a:ext>
            </a:extLst>
          </p:cNvPr>
          <p:cNvSpPr txBox="1"/>
          <p:nvPr/>
        </p:nvSpPr>
        <p:spPr>
          <a:xfrm>
            <a:off x="1095744" y="3536643"/>
            <a:ext cx="22657824" cy="824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tx2"/>
                </a:solidFill>
              </a:rPr>
              <a:t>1. Usability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tx2"/>
                </a:solidFill>
              </a:rPr>
              <a:t>It will organize a simple UI so that users can see the program functions briefly.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tx2"/>
                </a:solidFill>
              </a:rPr>
              <a:t>In addition the server of the program will be built separately, reducing size and data of program.</a:t>
            </a:r>
          </a:p>
          <a:p>
            <a:endParaRPr lang="en-US" altLang="ko-KR" sz="3000" dirty="0">
              <a:solidFill>
                <a:schemeClr val="tx2"/>
              </a:solidFill>
            </a:endParaRPr>
          </a:p>
          <a:p>
            <a:r>
              <a:rPr lang="en-US" altLang="ko-KR" sz="5000" dirty="0">
                <a:solidFill>
                  <a:schemeClr val="tx2"/>
                </a:solidFill>
              </a:rPr>
              <a:t>2. Reliability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tx2"/>
                </a:solidFill>
              </a:rPr>
              <a:t>Programs used by users and administrators in this program are separated from each other.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tx2"/>
                </a:solidFill>
              </a:rPr>
              <a:t>For the stability of the program we used a tool like </a:t>
            </a:r>
            <a:r>
              <a:rPr lang="en-US" altLang="ko-KR" sz="4000" dirty="0" err="1">
                <a:solidFill>
                  <a:schemeClr val="tx2"/>
                </a:solidFill>
              </a:rPr>
              <a:t>Jmeter</a:t>
            </a:r>
            <a:r>
              <a:rPr lang="en-US" altLang="ko-KR" sz="4000" dirty="0">
                <a:solidFill>
                  <a:schemeClr val="tx2"/>
                </a:solidFill>
              </a:rPr>
              <a:t>. This allowed us to test a lot of   </a:t>
            </a:r>
          </a:p>
          <a:p>
            <a:r>
              <a:rPr lang="en-US" altLang="ko-KR" sz="4000" dirty="0">
                <a:solidFill>
                  <a:schemeClr val="tx2"/>
                </a:solidFill>
              </a:rPr>
              <a:t>     concurrent connections and constantly modify the code.</a:t>
            </a:r>
          </a:p>
          <a:p>
            <a:endParaRPr lang="en-US" altLang="ko-KR" sz="3000" dirty="0">
              <a:solidFill>
                <a:schemeClr val="tx2"/>
              </a:solidFill>
            </a:endParaRPr>
          </a:p>
          <a:p>
            <a:r>
              <a:rPr lang="en-US" altLang="ko-KR" sz="5000" dirty="0">
                <a:solidFill>
                  <a:schemeClr val="tx2"/>
                </a:solidFill>
              </a:rPr>
              <a:t>3. 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tx2"/>
                </a:solidFill>
              </a:rPr>
              <a:t>Searching for books and displaying search information should be done within 5 seconds.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tx2"/>
                </a:solidFill>
              </a:rPr>
              <a:t>In addition, the user’s information, book loan / return status, and changes in the book DB are   </a:t>
            </a:r>
          </a:p>
          <a:p>
            <a:r>
              <a:rPr lang="en-US" altLang="ko-KR" sz="4000" dirty="0">
                <a:solidFill>
                  <a:schemeClr val="tx2"/>
                </a:solidFill>
              </a:rPr>
              <a:t>     immediately reflected on the database server.</a:t>
            </a:r>
          </a:p>
        </p:txBody>
      </p:sp>
    </p:spTree>
    <p:extLst>
      <p:ext uri="{BB962C8B-B14F-4D97-AF65-F5344CB8AC3E}">
        <p14:creationId xmlns:p14="http://schemas.microsoft.com/office/powerpoint/2010/main" val="2905430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1C082-2175-824A-9415-81BA49314E3A}"/>
              </a:ext>
            </a:extLst>
          </p:cNvPr>
          <p:cNvSpPr/>
          <p:nvPr/>
        </p:nvSpPr>
        <p:spPr>
          <a:xfrm>
            <a:off x="548640" y="512064"/>
            <a:ext cx="23298912" cy="12655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8AF5D-3654-074F-B2D0-483403C9A89A}"/>
              </a:ext>
            </a:extLst>
          </p:cNvPr>
          <p:cNvSpPr txBox="1"/>
          <p:nvPr/>
        </p:nvSpPr>
        <p:spPr>
          <a:xfrm>
            <a:off x="4121265" y="1047336"/>
            <a:ext cx="16135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System Modeling : </a:t>
            </a:r>
            <a:r>
              <a:rPr lang="en-US" sz="5400" dirty="0">
                <a:solidFill>
                  <a:schemeClr val="accent1"/>
                </a:solidFill>
                <a:latin typeface="Lato Black" panose="020F0502020204030203" pitchFamily="34" charset="0"/>
              </a:rPr>
              <a:t>Scenarios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E10BA-639E-8547-A317-1B616F496471}"/>
              </a:ext>
            </a:extLst>
          </p:cNvPr>
          <p:cNvSpPr/>
          <p:nvPr/>
        </p:nvSpPr>
        <p:spPr>
          <a:xfrm rot="5400000">
            <a:off x="-398128" y="1458832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161CCB-99AD-2F44-871B-DB69AF228150}"/>
              </a:ext>
            </a:extLst>
          </p:cNvPr>
          <p:cNvSpPr/>
          <p:nvPr/>
        </p:nvSpPr>
        <p:spPr>
          <a:xfrm>
            <a:off x="17080992" y="12984992"/>
            <a:ext cx="6766560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1355F7B-9732-4089-A221-F4ED10485AB6}"/>
              </a:ext>
            </a:extLst>
          </p:cNvPr>
          <p:cNvGrpSpPr/>
          <p:nvPr/>
        </p:nvGrpSpPr>
        <p:grpSpPr>
          <a:xfrm>
            <a:off x="2316516" y="2851963"/>
            <a:ext cx="4460605" cy="4056102"/>
            <a:chOff x="3135949" y="3318016"/>
            <a:chExt cx="4460605" cy="4056102"/>
          </a:xfrm>
        </p:grpSpPr>
        <p:pic>
          <p:nvPicPr>
            <p:cNvPr id="9" name="Picture 4" descr="User icon">
              <a:extLst>
                <a:ext uri="{FF2B5EF4-FFF2-40B4-BE49-F238E27FC236}">
                  <a16:creationId xmlns:a16="http://schemas.microsoft.com/office/drawing/2014/main" id="{4B7BBF2C-B967-4243-9D50-11BF67FC1C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949" y="4695934"/>
              <a:ext cx="2678184" cy="267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School book icon - Transparent PNG &amp; SVG vector file">
              <a:extLst>
                <a:ext uri="{FF2B5EF4-FFF2-40B4-BE49-F238E27FC236}">
                  <a16:creationId xmlns:a16="http://schemas.microsoft.com/office/drawing/2014/main" id="{263058A8-A52E-456B-8CF0-947BBD3115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5751" y="3524148"/>
              <a:ext cx="1357728" cy="1357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생각 풍선: 구름 모양 12">
              <a:extLst>
                <a:ext uri="{FF2B5EF4-FFF2-40B4-BE49-F238E27FC236}">
                  <a16:creationId xmlns:a16="http://schemas.microsoft.com/office/drawing/2014/main" id="{238464FE-E14A-4BA1-A70C-F7ADA2801EF1}"/>
                </a:ext>
              </a:extLst>
            </p:cNvPr>
            <p:cNvSpPr/>
            <p:nvPr/>
          </p:nvSpPr>
          <p:spPr>
            <a:xfrm>
              <a:off x="4712677" y="3318016"/>
              <a:ext cx="2883877" cy="1769992"/>
            </a:xfrm>
            <a:prstGeom prst="cloud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0B8597E2-711F-4C8A-B236-96D66B02AE91}"/>
              </a:ext>
            </a:extLst>
          </p:cNvPr>
          <p:cNvSpPr/>
          <p:nvPr/>
        </p:nvSpPr>
        <p:spPr>
          <a:xfrm>
            <a:off x="5335182" y="5397590"/>
            <a:ext cx="7039238" cy="7099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0" descr="Computer Monitor Screen Code Lines Program Svg Png Icon Free ...">
            <a:extLst>
              <a:ext uri="{FF2B5EF4-FFF2-40B4-BE49-F238E27FC236}">
                <a16:creationId xmlns:a16="http://schemas.microsoft.com/office/drawing/2014/main" id="{B1DF5F39-71AE-4D1D-B827-3A746008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741" y="4229881"/>
            <a:ext cx="2849198" cy="233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A9BCFF-84DA-4A49-9967-B8E15637F18E}"/>
              </a:ext>
            </a:extLst>
          </p:cNvPr>
          <p:cNvSpPr txBox="1"/>
          <p:nvPr/>
        </p:nvSpPr>
        <p:spPr>
          <a:xfrm>
            <a:off x="6546367" y="4284292"/>
            <a:ext cx="53415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Lato" charset="0"/>
              </a:rPr>
              <a:t>Login &amp; Search </a:t>
            </a:r>
          </a:p>
          <a:p>
            <a:pPr algn="ctr"/>
            <a:r>
              <a:rPr lang="en-US" altLang="ko-KR" sz="2800" dirty="0">
                <a:solidFill>
                  <a:schemeClr val="tx1">
                    <a:lumMod val="50000"/>
                  </a:schemeClr>
                </a:solidFill>
                <a:latin typeface="Lato" charset="0"/>
              </a:rPr>
              <a:t>Ex) Software engineering book</a:t>
            </a:r>
            <a:endParaRPr lang="ko-KR" altLang="en-US" sz="2800" dirty="0">
              <a:solidFill>
                <a:schemeClr val="tx1">
                  <a:lumMod val="50000"/>
                </a:schemeClr>
              </a:solidFill>
              <a:latin typeface="Lato" charset="0"/>
            </a:endParaRPr>
          </a:p>
        </p:txBody>
      </p:sp>
      <p:pic>
        <p:nvPicPr>
          <p:cNvPr id="18" name="Picture 12" descr="Librarian Icons - Download Free Vector Icons | Noun Project">
            <a:extLst>
              <a:ext uri="{FF2B5EF4-FFF2-40B4-BE49-F238E27FC236}">
                <a16:creationId xmlns:a16="http://schemas.microsoft.com/office/drawing/2014/main" id="{19A208E5-42DA-4F86-AFF7-EAF481743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516" y="9089603"/>
            <a:ext cx="2678184" cy="267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화살표: 왼쪽/오른쪽 20">
            <a:extLst>
              <a:ext uri="{FF2B5EF4-FFF2-40B4-BE49-F238E27FC236}">
                <a16:creationId xmlns:a16="http://schemas.microsoft.com/office/drawing/2014/main" id="{8C7FC5AB-4A35-4564-B7FF-0151843F49FA}"/>
              </a:ext>
            </a:extLst>
          </p:cNvPr>
          <p:cNvSpPr/>
          <p:nvPr/>
        </p:nvSpPr>
        <p:spPr>
          <a:xfrm>
            <a:off x="5335182" y="10579368"/>
            <a:ext cx="7039238" cy="7099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10" descr="Computer Monitor Screen Code Lines Program Svg Png Icon Free ...">
            <a:extLst>
              <a:ext uri="{FF2B5EF4-FFF2-40B4-BE49-F238E27FC236}">
                <a16:creationId xmlns:a16="http://schemas.microsoft.com/office/drawing/2014/main" id="{9333494D-50FE-41F5-B5E4-E0CE66451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741" y="9411659"/>
            <a:ext cx="2849198" cy="233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1CBD2C-2DC3-4008-906B-24B7803A4F4F}"/>
              </a:ext>
            </a:extLst>
          </p:cNvPr>
          <p:cNvSpPr txBox="1"/>
          <p:nvPr/>
        </p:nvSpPr>
        <p:spPr>
          <a:xfrm>
            <a:off x="5335182" y="9782364"/>
            <a:ext cx="724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User Information Management</a:t>
            </a:r>
            <a:endParaRPr lang="ko-KR" altLang="en-US" dirty="0">
              <a:solidFill>
                <a:schemeClr val="tx1">
                  <a:lumMod val="50000"/>
                </a:schemeClr>
              </a:solidFill>
              <a:latin typeface="Lato" charset="0"/>
            </a:endParaRPr>
          </a:p>
        </p:txBody>
      </p:sp>
      <p:pic>
        <p:nvPicPr>
          <p:cNvPr id="25" name="Picture 8" descr="School book icon - Transparent PNG &amp; SVG vector file">
            <a:extLst>
              <a:ext uri="{FF2B5EF4-FFF2-40B4-BE49-F238E27FC236}">
                <a16:creationId xmlns:a16="http://schemas.microsoft.com/office/drawing/2014/main" id="{E74DFA88-1E31-461F-AE70-0A6787600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77" y="7816613"/>
            <a:ext cx="1357728" cy="135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생각 풍선: 구름 모양 25">
            <a:extLst>
              <a:ext uri="{FF2B5EF4-FFF2-40B4-BE49-F238E27FC236}">
                <a16:creationId xmlns:a16="http://schemas.microsoft.com/office/drawing/2014/main" id="{9A485D0E-7902-49E6-A4EA-31083D968279}"/>
              </a:ext>
            </a:extLst>
          </p:cNvPr>
          <p:cNvSpPr/>
          <p:nvPr/>
        </p:nvSpPr>
        <p:spPr>
          <a:xfrm>
            <a:off x="3723003" y="7610481"/>
            <a:ext cx="2883877" cy="1769992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D0D7AB-01D2-4EAB-874D-AB6FBBF3F535}"/>
              </a:ext>
            </a:extLst>
          </p:cNvPr>
          <p:cNvSpPr txBox="1"/>
          <p:nvPr/>
        </p:nvSpPr>
        <p:spPr>
          <a:xfrm>
            <a:off x="2869740" y="6751459"/>
            <a:ext cx="14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Lato" charset="0"/>
              </a:rPr>
              <a:t>User</a:t>
            </a:r>
            <a:endParaRPr lang="ko-KR" altLang="en-US" dirty="0">
              <a:solidFill>
                <a:schemeClr val="tx1">
                  <a:lumMod val="50000"/>
                </a:schemeClr>
              </a:solidFill>
              <a:latin typeface="Lato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E368A9-1B56-42C2-9901-41497E1E026C}"/>
              </a:ext>
            </a:extLst>
          </p:cNvPr>
          <p:cNvSpPr txBox="1"/>
          <p:nvPr/>
        </p:nvSpPr>
        <p:spPr>
          <a:xfrm>
            <a:off x="2444929" y="11739713"/>
            <a:ext cx="2121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Lato" charset="0"/>
              </a:rPr>
              <a:t>Librarian</a:t>
            </a:r>
            <a:endParaRPr lang="ko-KR" altLang="en-US" dirty="0">
              <a:solidFill>
                <a:schemeClr val="tx1">
                  <a:lumMod val="50000"/>
                </a:schemeClr>
              </a:solidFill>
              <a:latin typeface="Lato" charset="0"/>
            </a:endParaRPr>
          </a:p>
        </p:txBody>
      </p:sp>
      <p:pic>
        <p:nvPicPr>
          <p:cNvPr id="29" name="Picture 14" descr="Database icon">
            <a:extLst>
              <a:ext uri="{FF2B5EF4-FFF2-40B4-BE49-F238E27FC236}">
                <a16:creationId xmlns:a16="http://schemas.microsoft.com/office/drawing/2014/main" id="{AA27FF9A-F0D1-48D1-9D2E-6859E5A6F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817" y="5906515"/>
            <a:ext cx="2688910" cy="358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61B30015-731D-4464-82BB-4FC739A6F955}"/>
              </a:ext>
            </a:extLst>
          </p:cNvPr>
          <p:cNvSpPr/>
          <p:nvPr/>
        </p:nvSpPr>
        <p:spPr>
          <a:xfrm rot="1702716">
            <a:off x="15920896" y="6430927"/>
            <a:ext cx="3033964" cy="7099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왼쪽/오른쪽 30">
            <a:extLst>
              <a:ext uri="{FF2B5EF4-FFF2-40B4-BE49-F238E27FC236}">
                <a16:creationId xmlns:a16="http://schemas.microsoft.com/office/drawing/2014/main" id="{3FD20891-C05C-4DCA-A6DA-50AE2185AE8D}"/>
              </a:ext>
            </a:extLst>
          </p:cNvPr>
          <p:cNvSpPr/>
          <p:nvPr/>
        </p:nvSpPr>
        <p:spPr>
          <a:xfrm rot="19846771">
            <a:off x="15892486" y="9289817"/>
            <a:ext cx="3033964" cy="7099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1A6455-D690-4039-9783-0D6145CC820E}"/>
              </a:ext>
            </a:extLst>
          </p:cNvPr>
          <p:cNvSpPr txBox="1"/>
          <p:nvPr/>
        </p:nvSpPr>
        <p:spPr>
          <a:xfrm>
            <a:off x="19742797" y="9321633"/>
            <a:ext cx="14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Lato" charset="0"/>
              </a:rPr>
              <a:t>DB</a:t>
            </a:r>
            <a:endParaRPr lang="ko-KR" altLang="en-US" dirty="0">
              <a:solidFill>
                <a:schemeClr val="tx1">
                  <a:lumMod val="50000"/>
                </a:schemeClr>
              </a:solidFill>
              <a:latin typeface="Lato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45A05C-8D64-4977-AFC6-A4F8517B6BEC}"/>
              </a:ext>
            </a:extLst>
          </p:cNvPr>
          <p:cNvSpPr txBox="1"/>
          <p:nvPr/>
        </p:nvSpPr>
        <p:spPr>
          <a:xfrm>
            <a:off x="16101325" y="5365237"/>
            <a:ext cx="5341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Lato" charset="0"/>
              </a:rPr>
              <a:t>Loan information</a:t>
            </a:r>
            <a:endParaRPr lang="ko-KR" altLang="en-US" sz="2800" dirty="0">
              <a:solidFill>
                <a:schemeClr val="tx1">
                  <a:lumMod val="50000"/>
                </a:schemeClr>
              </a:solidFill>
              <a:latin typeface="Lato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014A12-381B-44D7-BE59-02CFF36F0008}"/>
              </a:ext>
            </a:extLst>
          </p:cNvPr>
          <p:cNvSpPr txBox="1"/>
          <p:nvPr/>
        </p:nvSpPr>
        <p:spPr>
          <a:xfrm>
            <a:off x="6546367" y="6137145"/>
            <a:ext cx="5341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Lato" charset="0"/>
              </a:rPr>
              <a:t>Check out</a:t>
            </a:r>
          </a:p>
        </p:txBody>
      </p:sp>
    </p:spTree>
    <p:extLst>
      <p:ext uri="{BB962C8B-B14F-4D97-AF65-F5344CB8AC3E}">
        <p14:creationId xmlns:p14="http://schemas.microsoft.com/office/powerpoint/2010/main" val="4089720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1C082-2175-824A-9415-81BA49314E3A}"/>
              </a:ext>
            </a:extLst>
          </p:cNvPr>
          <p:cNvSpPr/>
          <p:nvPr/>
        </p:nvSpPr>
        <p:spPr>
          <a:xfrm>
            <a:off x="548640" y="512064"/>
            <a:ext cx="23298912" cy="12655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8AF5D-3654-074F-B2D0-483403C9A89A}"/>
              </a:ext>
            </a:extLst>
          </p:cNvPr>
          <p:cNvSpPr txBox="1"/>
          <p:nvPr/>
        </p:nvSpPr>
        <p:spPr>
          <a:xfrm>
            <a:off x="4130536" y="1158959"/>
            <a:ext cx="16135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System Modeling: </a:t>
            </a:r>
            <a:r>
              <a:rPr lang="en-US" sz="5400" dirty="0">
                <a:solidFill>
                  <a:schemeClr val="accent1"/>
                </a:solidFill>
                <a:latin typeface="Lato Black" panose="020F0502020204030203" pitchFamily="34" charset="0"/>
              </a:rPr>
              <a:t>Interaction models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E10BA-639E-8547-A317-1B616F496471}"/>
              </a:ext>
            </a:extLst>
          </p:cNvPr>
          <p:cNvSpPr/>
          <p:nvPr/>
        </p:nvSpPr>
        <p:spPr>
          <a:xfrm rot="5400000">
            <a:off x="-398128" y="1458832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161CCB-99AD-2F44-871B-DB69AF228150}"/>
              </a:ext>
            </a:extLst>
          </p:cNvPr>
          <p:cNvSpPr/>
          <p:nvPr/>
        </p:nvSpPr>
        <p:spPr>
          <a:xfrm>
            <a:off x="17080992" y="12984992"/>
            <a:ext cx="6766560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 descr="지도, 테이블, 책상, 전체이(가) 표시된 사진&#10;&#10;자동 생성된 설명">
            <a:extLst>
              <a:ext uri="{FF2B5EF4-FFF2-40B4-BE49-F238E27FC236}">
                <a16:creationId xmlns:a16="http://schemas.microsoft.com/office/drawing/2014/main" id="{C82139D5-5D4E-4599-9DEC-3A49702BE34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49" y="2824843"/>
            <a:ext cx="18853152" cy="97254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83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1C082-2175-824A-9415-81BA49314E3A}"/>
              </a:ext>
            </a:extLst>
          </p:cNvPr>
          <p:cNvSpPr/>
          <p:nvPr/>
        </p:nvSpPr>
        <p:spPr>
          <a:xfrm>
            <a:off x="548640" y="512064"/>
            <a:ext cx="23298912" cy="12655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그림 3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D4484AA-427F-4323-BBED-9301EB2EB3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744" y="2930485"/>
            <a:ext cx="18700750" cy="8925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C8AF5D-3654-074F-B2D0-483403C9A89A}"/>
              </a:ext>
            </a:extLst>
          </p:cNvPr>
          <p:cNvSpPr txBox="1"/>
          <p:nvPr/>
        </p:nvSpPr>
        <p:spPr>
          <a:xfrm>
            <a:off x="4130536" y="1160980"/>
            <a:ext cx="16135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System Modeling: </a:t>
            </a:r>
            <a:r>
              <a:rPr lang="en-US" sz="5400" dirty="0">
                <a:solidFill>
                  <a:schemeClr val="accent1"/>
                </a:solidFill>
                <a:latin typeface="Lato Black" panose="020F0502020204030203" pitchFamily="34" charset="0"/>
              </a:rPr>
              <a:t>Interaction models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E10BA-639E-8547-A317-1B616F496471}"/>
              </a:ext>
            </a:extLst>
          </p:cNvPr>
          <p:cNvSpPr/>
          <p:nvPr/>
        </p:nvSpPr>
        <p:spPr>
          <a:xfrm rot="5400000">
            <a:off x="-398128" y="1458832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161CCB-99AD-2F44-871B-DB69AF228150}"/>
              </a:ext>
            </a:extLst>
          </p:cNvPr>
          <p:cNvSpPr/>
          <p:nvPr/>
        </p:nvSpPr>
        <p:spPr>
          <a:xfrm>
            <a:off x="17080992" y="12984992"/>
            <a:ext cx="6766560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7F95CD-F01E-47E8-B52B-7E3937D410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17" t="30741" r="45816" b="65703"/>
          <a:stretch/>
        </p:blipFill>
        <p:spPr>
          <a:xfrm>
            <a:off x="10317480" y="3122335"/>
            <a:ext cx="7168000" cy="11448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C04DA6-13A3-4F07-A745-5BD91461B7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17" t="30741" r="45816" b="65703"/>
          <a:stretch/>
        </p:blipFill>
        <p:spPr>
          <a:xfrm rot="1285920">
            <a:off x="14693510" y="4230629"/>
            <a:ext cx="3688080" cy="3657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D63EA9-A980-4FAA-84A6-E28CCE93D3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231" t="41633" r="19114" b="54112"/>
          <a:stretch/>
        </p:blipFill>
        <p:spPr>
          <a:xfrm>
            <a:off x="18359120" y="4550502"/>
            <a:ext cx="535822" cy="77490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606CEA9-448A-4107-90DB-0795AB21F288}"/>
              </a:ext>
            </a:extLst>
          </p:cNvPr>
          <p:cNvCxnSpPr/>
          <p:nvPr/>
        </p:nvCxnSpPr>
        <p:spPr>
          <a:xfrm>
            <a:off x="10317480" y="3977640"/>
            <a:ext cx="8260080" cy="1143000"/>
          </a:xfrm>
          <a:prstGeom prst="line">
            <a:avLst/>
          </a:prstGeom>
          <a:ln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1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1C082-2175-824A-9415-81BA49314E3A}"/>
              </a:ext>
            </a:extLst>
          </p:cNvPr>
          <p:cNvSpPr/>
          <p:nvPr/>
        </p:nvSpPr>
        <p:spPr>
          <a:xfrm>
            <a:off x="548640" y="512064"/>
            <a:ext cx="23298912" cy="12655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8AF5D-3654-074F-B2D0-483403C9A89A}"/>
              </a:ext>
            </a:extLst>
          </p:cNvPr>
          <p:cNvSpPr txBox="1"/>
          <p:nvPr/>
        </p:nvSpPr>
        <p:spPr>
          <a:xfrm>
            <a:off x="4121265" y="1169185"/>
            <a:ext cx="16135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System Modeling: </a:t>
            </a:r>
            <a:r>
              <a:rPr lang="en-US" sz="5400" dirty="0">
                <a:solidFill>
                  <a:schemeClr val="accent1"/>
                </a:solidFill>
                <a:latin typeface="Lato Black" panose="020F0502020204030203" pitchFamily="34" charset="0"/>
              </a:rPr>
              <a:t>Structure models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E10BA-639E-8547-A317-1B616F496471}"/>
              </a:ext>
            </a:extLst>
          </p:cNvPr>
          <p:cNvSpPr/>
          <p:nvPr/>
        </p:nvSpPr>
        <p:spPr>
          <a:xfrm rot="5400000">
            <a:off x="-398128" y="1458832"/>
            <a:ext cx="2075904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72DE1A-831E-4317-A90C-296E4E3CFC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54" y="2841968"/>
            <a:ext cx="12019084" cy="97928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161CCB-99AD-2F44-871B-DB69AF228150}"/>
              </a:ext>
            </a:extLst>
          </p:cNvPr>
          <p:cNvSpPr/>
          <p:nvPr/>
        </p:nvSpPr>
        <p:spPr>
          <a:xfrm>
            <a:off x="17080992" y="12984992"/>
            <a:ext cx="6766560" cy="1823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6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0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22B45"/>
      </a:accent1>
      <a:accent2>
        <a:srgbClr val="CAC1AC"/>
      </a:accent2>
      <a:accent3>
        <a:srgbClr val="D9D1CE"/>
      </a:accent3>
      <a:accent4>
        <a:srgbClr val="EFF0ED"/>
      </a:accent4>
      <a:accent5>
        <a:srgbClr val="5D6591"/>
      </a:accent5>
      <a:accent6>
        <a:srgbClr val="A69388"/>
      </a:accent6>
      <a:hlink>
        <a:srgbClr val="4B5050"/>
      </a:hlink>
      <a:folHlink>
        <a:srgbClr val="19BB9B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41573</TotalTime>
  <Words>1002</Words>
  <Application>Microsoft Office PowerPoint</Application>
  <PresentationFormat>사용자 지정</PresentationFormat>
  <Paragraphs>186</Paragraphs>
  <Slides>23</Slides>
  <Notes>23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Lato</vt:lpstr>
      <vt:lpstr>Lato Black</vt:lpstr>
      <vt:lpstr>Lato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Presentations</dc:title>
  <dc:subject/>
  <dc:creator>박한음</dc:creator>
  <cp:keywords/>
  <dc:description/>
  <cp:lastModifiedBy>우석 심</cp:lastModifiedBy>
  <cp:revision>9780</cp:revision>
  <dcterms:created xsi:type="dcterms:W3CDTF">2014-11-12T21:47:38Z</dcterms:created>
  <dcterms:modified xsi:type="dcterms:W3CDTF">2020-06-24T12:51:17Z</dcterms:modified>
  <cp:category/>
</cp:coreProperties>
</file>